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5"/>
  </p:sldMasterIdLst>
  <p:notesMasterIdLst>
    <p:notesMasterId r:id="rId42"/>
  </p:notesMasterIdLst>
  <p:handoutMasterIdLst>
    <p:handoutMasterId r:id="rId43"/>
  </p:handoutMasterIdLst>
  <p:sldIdLst>
    <p:sldId id="256" r:id="rId6"/>
    <p:sldId id="287" r:id="rId7"/>
    <p:sldId id="333" r:id="rId8"/>
    <p:sldId id="276" r:id="rId9"/>
    <p:sldId id="286" r:id="rId10"/>
    <p:sldId id="305" r:id="rId11"/>
    <p:sldId id="296" r:id="rId12"/>
    <p:sldId id="306" r:id="rId13"/>
    <p:sldId id="307" r:id="rId14"/>
    <p:sldId id="308" r:id="rId15"/>
    <p:sldId id="309" r:id="rId16"/>
    <p:sldId id="310" r:id="rId17"/>
    <p:sldId id="258" r:id="rId18"/>
    <p:sldId id="337" r:id="rId19"/>
    <p:sldId id="332" r:id="rId20"/>
    <p:sldId id="325" r:id="rId21"/>
    <p:sldId id="343" r:id="rId22"/>
    <p:sldId id="326" r:id="rId23"/>
    <p:sldId id="327" r:id="rId24"/>
    <p:sldId id="313" r:id="rId25"/>
    <p:sldId id="316" r:id="rId26"/>
    <p:sldId id="317" r:id="rId27"/>
    <p:sldId id="318" r:id="rId28"/>
    <p:sldId id="319" r:id="rId29"/>
    <p:sldId id="320" r:id="rId30"/>
    <p:sldId id="321" r:id="rId31"/>
    <p:sldId id="322" r:id="rId32"/>
    <p:sldId id="323" r:id="rId33"/>
    <p:sldId id="311" r:id="rId34"/>
    <p:sldId id="328" r:id="rId35"/>
    <p:sldId id="339" r:id="rId36"/>
    <p:sldId id="329" r:id="rId37"/>
    <p:sldId id="330" r:id="rId38"/>
    <p:sldId id="340" r:id="rId39"/>
    <p:sldId id="301" r:id="rId40"/>
    <p:sldId id="302" r:id="rId41"/>
  </p:sldIdLst>
  <p:sldSz cx="9144000" cy="6858000" type="screen4x3"/>
  <p:notesSz cx="6797675" cy="9926638"/>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4" d="100"/>
          <a:sy n="74" d="100"/>
        </p:scale>
        <p:origin x="126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handoutMaster" Target="handoutMasters/handoutMaster1.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theme" Target="theme/theme1.xml"/><Relationship Id="rId20" Type="http://schemas.openxmlformats.org/officeDocument/2006/relationships/slide" Target="slides/slide15.xml"/><Relationship Id="rId41" Type="http://schemas.openxmlformats.org/officeDocument/2006/relationships/slide" Target="slides/slide3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D327B1AE-BD10-4FA7-ADF2-A54ADF671E2C}" type="datetimeFigureOut">
              <a:rPr lang="nl-NL" smtClean="0"/>
              <a:t>22-1-2019</a:t>
            </a:fld>
            <a:endParaRPr lang="nl-NL"/>
          </a:p>
        </p:txBody>
      </p:sp>
      <p:sp>
        <p:nvSpPr>
          <p:cNvPr id="4" name="Tijdelijke aanduiding voor voettekst 3"/>
          <p:cNvSpPr>
            <a:spLocks noGrp="1"/>
          </p:cNvSpPr>
          <p:nvPr>
            <p:ph type="ftr" sz="quarter" idx="2"/>
          </p:nvPr>
        </p:nvSpPr>
        <p:spPr>
          <a:xfrm>
            <a:off x="0" y="9428585"/>
            <a:ext cx="2945659" cy="498055"/>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50443" y="9428585"/>
            <a:ext cx="2945659" cy="498055"/>
          </a:xfrm>
          <a:prstGeom prst="rect">
            <a:avLst/>
          </a:prstGeom>
        </p:spPr>
        <p:txBody>
          <a:bodyPr vert="horz" lIns="91440" tIns="45720" rIns="91440" bIns="45720" rtlCol="0" anchor="b"/>
          <a:lstStyle>
            <a:lvl1pPr algn="r">
              <a:defRPr sz="1200"/>
            </a:lvl1pPr>
          </a:lstStyle>
          <a:p>
            <a:fld id="{39F87ED2-4100-4697-9E8B-FEA0EF8D7C91}" type="slidenum">
              <a:rPr lang="nl-NL" smtClean="0"/>
              <a:t>‹nr.›</a:t>
            </a:fld>
            <a:endParaRPr lang="nl-NL"/>
          </a:p>
        </p:txBody>
      </p:sp>
    </p:spTree>
    <p:extLst>
      <p:ext uri="{BB962C8B-B14F-4D97-AF65-F5344CB8AC3E}">
        <p14:creationId xmlns:p14="http://schemas.microsoft.com/office/powerpoint/2010/main" val="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8A9B6B76-0059-4FAB-8340-7945218F8133}" type="datetimeFigureOut">
              <a:rPr lang="nl-NL" smtClean="0"/>
              <a:pPr/>
              <a:t>22-1-2019</a:t>
            </a:fld>
            <a:endParaRPr lang="nl-NL"/>
          </a:p>
        </p:txBody>
      </p:sp>
      <p:sp>
        <p:nvSpPr>
          <p:cNvPr id="4" name="Tijdelijke aanduiding voor dia-afbeelding 3"/>
          <p:cNvSpPr>
            <a:spLocks noGrp="1" noRot="1" noChangeAspect="1"/>
          </p:cNvSpPr>
          <p:nvPr>
            <p:ph type="sldImg" idx="2"/>
          </p:nvPr>
        </p:nvSpPr>
        <p:spPr>
          <a:xfrm>
            <a:off x="917575" y="744538"/>
            <a:ext cx="4964113" cy="3722687"/>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79768" y="4715154"/>
            <a:ext cx="5438140" cy="4466987"/>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59D46F79-194B-45A8-B4C2-5FB53F5797A5}" type="slidenum">
              <a:rPr lang="nl-NL" smtClean="0"/>
              <a:pPr/>
              <a:t>‹nr.›</a:t>
            </a:fld>
            <a:endParaRPr lang="nl-NL"/>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bg>
      <p:bgRef idx="1001">
        <a:schemeClr val="bg2"/>
      </p:bgRef>
    </p:bg>
    <p:spTree>
      <p:nvGrpSpPr>
        <p:cNvPr id="1" name=""/>
        <p:cNvGrpSpPr/>
        <p:nvPr/>
      </p:nvGrpSpPr>
      <p:grpSpPr>
        <a:xfrm>
          <a:off x="0" y="0"/>
          <a:ext cx="0" cy="0"/>
          <a:chOff x="0" y="0"/>
          <a:chExt cx="0" cy="0"/>
        </a:xfrm>
      </p:grpSpPr>
      <p:sp>
        <p:nvSpPr>
          <p:cNvPr id="7" name="Rechthoek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hthoek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hthoek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el 7"/>
          <p:cNvSpPr>
            <a:spLocks noGrp="1"/>
          </p:cNvSpPr>
          <p:nvPr>
            <p:ph type="ctrTitle"/>
          </p:nvPr>
        </p:nvSpPr>
        <p:spPr>
          <a:xfrm>
            <a:off x="2362200" y="4038600"/>
            <a:ext cx="6477000" cy="1828800"/>
          </a:xfrm>
        </p:spPr>
        <p:txBody>
          <a:bodyPr anchor="b"/>
          <a:lstStyle>
            <a:lvl1pPr>
              <a:defRPr cap="all" baseline="0"/>
            </a:lvl1pPr>
          </a:lstStyle>
          <a:p>
            <a:r>
              <a:rPr kumimoji="0" lang="nl-NL"/>
              <a:t>Klik om de stijl te bewerken</a:t>
            </a:r>
            <a:endParaRPr kumimoji="0" lang="en-US"/>
          </a:p>
        </p:txBody>
      </p:sp>
      <p:sp>
        <p:nvSpPr>
          <p:cNvPr id="9" name="Ondertitel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nl-NL"/>
              <a:t>Klik om het opmaakprofiel van de modelondertitel te bewerken</a:t>
            </a:r>
            <a:endParaRPr kumimoji="0" lang="en-US"/>
          </a:p>
        </p:txBody>
      </p:sp>
      <p:sp>
        <p:nvSpPr>
          <p:cNvPr id="28" name="Tijdelijke aanduiding voor datum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2ED3FC61-AAB8-4BFC-A4A2-7071B6162BC7}" type="datetimeFigureOut">
              <a:rPr lang="nl-NL" smtClean="0"/>
              <a:pPr/>
              <a:t>22-1-2019</a:t>
            </a:fld>
            <a:endParaRPr lang="nl-NL"/>
          </a:p>
        </p:txBody>
      </p:sp>
      <p:sp>
        <p:nvSpPr>
          <p:cNvPr id="17" name="Tijdelijke aanduiding voor voettekst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nl-NL"/>
          </a:p>
        </p:txBody>
      </p:sp>
      <p:sp>
        <p:nvSpPr>
          <p:cNvPr id="29" name="Tijdelijke aanduiding voor dianumm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F81258AA-71FE-424A-865B-4854FC3F9D2E}" type="slidenum">
              <a:rPr lang="nl-NL" smtClean="0"/>
              <a:pPr/>
              <a:t>‹nr.›</a:t>
            </a:fld>
            <a:endParaRPr lang="nl-NL"/>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a:t>Klik om de stijl te bewerken</a:t>
            </a:r>
            <a:endParaRPr kumimoji="0" lang="en-US"/>
          </a:p>
        </p:txBody>
      </p:sp>
      <p:sp>
        <p:nvSpPr>
          <p:cNvPr id="3" name="Tijdelijke aanduiding voor verticale tekst 2"/>
          <p:cNvSpPr>
            <a:spLocks noGrp="1"/>
          </p:cNvSpPr>
          <p:nvPr>
            <p:ph type="body" orient="vert" idx="1"/>
          </p:nvPr>
        </p:nvSpPr>
        <p:spPr/>
        <p:txBody>
          <a:bodyPr vert="eaVer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4" name="Tijdelijke aanduiding voor datum 3"/>
          <p:cNvSpPr>
            <a:spLocks noGrp="1"/>
          </p:cNvSpPr>
          <p:nvPr>
            <p:ph type="dt" sz="half" idx="10"/>
          </p:nvPr>
        </p:nvSpPr>
        <p:spPr/>
        <p:txBody>
          <a:bodyPr/>
          <a:lstStyle/>
          <a:p>
            <a:fld id="{2ED3FC61-AAB8-4BFC-A4A2-7071B6162BC7}" type="datetimeFigureOut">
              <a:rPr lang="nl-NL" smtClean="0"/>
              <a:pPr/>
              <a:t>22-1-2019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81258AA-71FE-424A-865B-4854FC3F9D2E}"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bg>
      <p:bgRef idx="1001">
        <a:schemeClr val="bg1"/>
      </p:bgRef>
    </p:bg>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553200" y="609600"/>
            <a:ext cx="2057400" cy="5516563"/>
          </a:xfrm>
        </p:spPr>
        <p:txBody>
          <a:bodyPr vert="eaVert"/>
          <a:lstStyle/>
          <a:p>
            <a:r>
              <a:rPr kumimoji="0" lang="nl-NL"/>
              <a:t>Klik om de stijl te bewerken</a:t>
            </a:r>
            <a:endParaRPr kumimoji="0" lang="en-US"/>
          </a:p>
        </p:txBody>
      </p:sp>
      <p:sp>
        <p:nvSpPr>
          <p:cNvPr id="3" name="Tijdelijke aanduiding voor verticale tekst 2"/>
          <p:cNvSpPr>
            <a:spLocks noGrp="1"/>
          </p:cNvSpPr>
          <p:nvPr>
            <p:ph type="body" orient="vert" idx="1"/>
          </p:nvPr>
        </p:nvSpPr>
        <p:spPr>
          <a:xfrm>
            <a:off x="457200" y="609600"/>
            <a:ext cx="5562600" cy="5516564"/>
          </a:xfrm>
        </p:spPr>
        <p:txBody>
          <a:bodyPr vert="eaVer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4" name="Tijdelijke aanduiding voor datum 3"/>
          <p:cNvSpPr>
            <a:spLocks noGrp="1"/>
          </p:cNvSpPr>
          <p:nvPr>
            <p:ph type="dt" sz="half" idx="10"/>
          </p:nvPr>
        </p:nvSpPr>
        <p:spPr>
          <a:xfrm>
            <a:off x="6553200" y="6248402"/>
            <a:ext cx="2209800" cy="365125"/>
          </a:xfrm>
        </p:spPr>
        <p:txBody>
          <a:bodyPr/>
          <a:lstStyle/>
          <a:p>
            <a:fld id="{2ED3FC61-AAB8-4BFC-A4A2-7071B6162BC7}" type="datetimeFigureOut">
              <a:rPr lang="nl-NL" smtClean="0"/>
              <a:pPr/>
              <a:t>22-1-2019</a:t>
            </a:fld>
            <a:endParaRPr lang="nl-NL"/>
          </a:p>
        </p:txBody>
      </p:sp>
      <p:sp>
        <p:nvSpPr>
          <p:cNvPr id="5" name="Tijdelijke aanduiding voor voettekst 4"/>
          <p:cNvSpPr>
            <a:spLocks noGrp="1"/>
          </p:cNvSpPr>
          <p:nvPr>
            <p:ph type="ftr" sz="quarter" idx="11"/>
          </p:nvPr>
        </p:nvSpPr>
        <p:spPr>
          <a:xfrm>
            <a:off x="457201" y="6248207"/>
            <a:ext cx="5573483" cy="365125"/>
          </a:xfrm>
        </p:spPr>
        <p:txBody>
          <a:bodyPr/>
          <a:lstStyle/>
          <a:p>
            <a:endParaRPr lang="nl-NL"/>
          </a:p>
        </p:txBody>
      </p:sp>
      <p:sp>
        <p:nvSpPr>
          <p:cNvPr id="7" name="Rechthoek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hthoek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hthoek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Tijdelijke aanduiding voor dianummer 5"/>
          <p:cNvSpPr>
            <a:spLocks noGrp="1"/>
          </p:cNvSpPr>
          <p:nvPr>
            <p:ph type="sldNum" sz="quarter" idx="12"/>
          </p:nvPr>
        </p:nvSpPr>
        <p:spPr>
          <a:xfrm rot="5400000">
            <a:off x="5989638" y="144462"/>
            <a:ext cx="533400" cy="244476"/>
          </a:xfrm>
        </p:spPr>
        <p:txBody>
          <a:bodyPr/>
          <a:lstStyle/>
          <a:p>
            <a:fld id="{F81258AA-71FE-424A-865B-4854FC3F9D2E}" type="slidenum">
              <a:rPr lang="nl-NL" smtClean="0"/>
              <a:pPr/>
              <a:t>‹nr.›</a:t>
            </a:fld>
            <a:endParaRPr lang="nl-NL"/>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612648" y="228600"/>
            <a:ext cx="8153400" cy="990600"/>
          </a:xfrm>
        </p:spPr>
        <p:txBody>
          <a:bodyPr/>
          <a:lstStyle/>
          <a:p>
            <a:r>
              <a:rPr kumimoji="0" lang="nl-NL"/>
              <a:t>Klik om de stijl te bewerken</a:t>
            </a:r>
            <a:endParaRPr kumimoji="0" lang="en-US"/>
          </a:p>
        </p:txBody>
      </p:sp>
      <p:sp>
        <p:nvSpPr>
          <p:cNvPr id="4" name="Tijdelijke aanduiding voor datum 3"/>
          <p:cNvSpPr>
            <a:spLocks noGrp="1"/>
          </p:cNvSpPr>
          <p:nvPr>
            <p:ph type="dt" sz="half" idx="10"/>
          </p:nvPr>
        </p:nvSpPr>
        <p:spPr/>
        <p:txBody>
          <a:bodyPr/>
          <a:lstStyle/>
          <a:p>
            <a:fld id="{2ED3FC61-AAB8-4BFC-A4A2-7071B6162BC7}" type="datetimeFigureOut">
              <a:rPr lang="nl-NL" smtClean="0"/>
              <a:pPr/>
              <a:t>22-1-2019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lvl1pPr>
              <a:defRPr>
                <a:solidFill>
                  <a:srgbClr val="FFFFFF"/>
                </a:solidFill>
              </a:defRPr>
            </a:lvl1pPr>
          </a:lstStyle>
          <a:p>
            <a:fld id="{F81258AA-71FE-424A-865B-4854FC3F9D2E}" type="slidenum">
              <a:rPr lang="nl-NL" smtClean="0"/>
              <a:pPr/>
              <a:t>‹nr.›</a:t>
            </a:fld>
            <a:endParaRPr lang="nl-NL"/>
          </a:p>
        </p:txBody>
      </p:sp>
      <p:sp>
        <p:nvSpPr>
          <p:cNvPr id="8" name="Tijdelijke aanduiding voor inhoud 7"/>
          <p:cNvSpPr>
            <a:spLocks noGrp="1"/>
          </p:cNvSpPr>
          <p:nvPr>
            <p:ph sz="quarter" idx="1"/>
          </p:nvPr>
        </p:nvSpPr>
        <p:spPr>
          <a:xfrm>
            <a:off x="612648" y="1600200"/>
            <a:ext cx="8153400" cy="4495800"/>
          </a:xfrm>
        </p:spPr>
        <p:txBody>
          <a:bodyPr/>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Ref idx="1003">
        <a:schemeClr val="bg1"/>
      </p:bgRef>
    </p:bg>
    <p:spTree>
      <p:nvGrpSpPr>
        <p:cNvPr id="1" name=""/>
        <p:cNvGrpSpPr/>
        <p:nvPr/>
      </p:nvGrpSpPr>
      <p:grpSpPr>
        <a:xfrm>
          <a:off x="0" y="0"/>
          <a:ext cx="0" cy="0"/>
          <a:chOff x="0" y="0"/>
          <a:chExt cx="0" cy="0"/>
        </a:xfrm>
      </p:grpSpPr>
      <p:sp>
        <p:nvSpPr>
          <p:cNvPr id="3" name="Tijdelijke aanduiding voor tekst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nl-NL"/>
              <a:t>Klik om de modelstijlen te bewerken</a:t>
            </a:r>
          </a:p>
        </p:txBody>
      </p:sp>
      <p:sp>
        <p:nvSpPr>
          <p:cNvPr id="7" name="Rechthoek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hthoek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hthoek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el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nl-NL"/>
              <a:t>Klik om de stijl te bewerken</a:t>
            </a:r>
            <a:endParaRPr kumimoji="0" lang="en-US"/>
          </a:p>
        </p:txBody>
      </p:sp>
      <p:sp>
        <p:nvSpPr>
          <p:cNvPr id="12" name="Tijdelijke aanduiding voor datum 11"/>
          <p:cNvSpPr>
            <a:spLocks noGrp="1"/>
          </p:cNvSpPr>
          <p:nvPr>
            <p:ph type="dt" sz="half" idx="10"/>
          </p:nvPr>
        </p:nvSpPr>
        <p:spPr/>
        <p:txBody>
          <a:bodyPr/>
          <a:lstStyle/>
          <a:p>
            <a:fld id="{2ED3FC61-AAB8-4BFC-A4A2-7071B6162BC7}" type="datetimeFigureOut">
              <a:rPr lang="nl-NL" smtClean="0"/>
              <a:pPr/>
              <a:t>22-1-2019</a:t>
            </a:fld>
            <a:endParaRPr lang="nl-NL"/>
          </a:p>
        </p:txBody>
      </p:sp>
      <p:sp>
        <p:nvSpPr>
          <p:cNvPr id="13" name="Tijdelijke aanduiding voor dianumm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F81258AA-71FE-424A-865B-4854FC3F9D2E}" type="slidenum">
              <a:rPr lang="nl-NL" smtClean="0"/>
              <a:pPr/>
              <a:t>‹nr.›</a:t>
            </a:fld>
            <a:endParaRPr lang="nl-NL"/>
          </a:p>
        </p:txBody>
      </p:sp>
      <p:sp>
        <p:nvSpPr>
          <p:cNvPr id="14" name="Tijdelijke aanduiding voor voettekst 13"/>
          <p:cNvSpPr>
            <a:spLocks noGrp="1"/>
          </p:cNvSpPr>
          <p:nvPr>
            <p:ph type="ftr" sz="quarter" idx="12"/>
          </p:nvPr>
        </p:nvSpPr>
        <p:spPr/>
        <p:txBody>
          <a:bodyPr/>
          <a:lstStyle/>
          <a:p>
            <a:endParaRPr lang="nl-NL"/>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a:t>Klik om de stijl te bewerken</a:t>
            </a:r>
            <a:endParaRPr kumimoji="0" lang="en-US"/>
          </a:p>
        </p:txBody>
      </p:sp>
      <p:sp>
        <p:nvSpPr>
          <p:cNvPr id="9" name="Tijdelijke aanduiding voor inhoud 8"/>
          <p:cNvSpPr>
            <a:spLocks noGrp="1"/>
          </p:cNvSpPr>
          <p:nvPr>
            <p:ph sz="quarter" idx="1"/>
          </p:nvPr>
        </p:nvSpPr>
        <p:spPr>
          <a:xfrm>
            <a:off x="609600" y="1589567"/>
            <a:ext cx="3886200" cy="4572000"/>
          </a:xfrm>
        </p:spPr>
        <p:txBody>
          <a:bodyPr/>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11" name="Tijdelijke aanduiding voor inhoud 10"/>
          <p:cNvSpPr>
            <a:spLocks noGrp="1"/>
          </p:cNvSpPr>
          <p:nvPr>
            <p:ph sz="quarter" idx="2"/>
          </p:nvPr>
        </p:nvSpPr>
        <p:spPr>
          <a:xfrm>
            <a:off x="4844901" y="1589567"/>
            <a:ext cx="3886200" cy="4572000"/>
          </a:xfrm>
        </p:spPr>
        <p:txBody>
          <a:bodyPr/>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8" name="Tijdelijke aanduiding voor datum 7"/>
          <p:cNvSpPr>
            <a:spLocks noGrp="1"/>
          </p:cNvSpPr>
          <p:nvPr>
            <p:ph type="dt" sz="half" idx="15"/>
          </p:nvPr>
        </p:nvSpPr>
        <p:spPr/>
        <p:txBody>
          <a:bodyPr rtlCol="0"/>
          <a:lstStyle/>
          <a:p>
            <a:fld id="{2ED3FC61-AAB8-4BFC-A4A2-7071B6162BC7}" type="datetimeFigureOut">
              <a:rPr lang="nl-NL" smtClean="0"/>
              <a:pPr/>
              <a:t>22-1-2019</a:t>
            </a:fld>
            <a:endParaRPr lang="nl-NL"/>
          </a:p>
        </p:txBody>
      </p:sp>
      <p:sp>
        <p:nvSpPr>
          <p:cNvPr id="10" name="Tijdelijke aanduiding voor dianummer 9"/>
          <p:cNvSpPr>
            <a:spLocks noGrp="1"/>
          </p:cNvSpPr>
          <p:nvPr>
            <p:ph type="sldNum" sz="quarter" idx="16"/>
          </p:nvPr>
        </p:nvSpPr>
        <p:spPr/>
        <p:txBody>
          <a:bodyPr rtlCol="0"/>
          <a:lstStyle/>
          <a:p>
            <a:fld id="{F81258AA-71FE-424A-865B-4854FC3F9D2E}" type="slidenum">
              <a:rPr lang="nl-NL" smtClean="0"/>
              <a:pPr/>
              <a:t>‹nr.›</a:t>
            </a:fld>
            <a:endParaRPr lang="nl-NL"/>
          </a:p>
        </p:txBody>
      </p:sp>
      <p:sp>
        <p:nvSpPr>
          <p:cNvPr id="12" name="Tijdelijke aanduiding voor voettekst 11"/>
          <p:cNvSpPr>
            <a:spLocks noGrp="1"/>
          </p:cNvSpPr>
          <p:nvPr>
            <p:ph type="ftr" sz="quarter" idx="17"/>
          </p:nvPr>
        </p:nvSpPr>
        <p:spPr/>
        <p:txBody>
          <a:bodyPr rtlCol="0"/>
          <a:lstStyle/>
          <a:p>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533400" y="273050"/>
            <a:ext cx="8153400" cy="869950"/>
          </a:xfrm>
        </p:spPr>
        <p:txBody>
          <a:bodyPr anchor="ctr"/>
          <a:lstStyle>
            <a:lvl1pPr>
              <a:defRPr/>
            </a:lvl1pPr>
          </a:lstStyle>
          <a:p>
            <a:r>
              <a:rPr kumimoji="0" lang="nl-NL"/>
              <a:t>Klik om de stijl te bewerken</a:t>
            </a:r>
            <a:endParaRPr kumimoji="0" lang="en-US"/>
          </a:p>
        </p:txBody>
      </p:sp>
      <p:sp>
        <p:nvSpPr>
          <p:cNvPr id="11" name="Tijdelijke aanduiding voor inhoud 10"/>
          <p:cNvSpPr>
            <a:spLocks noGrp="1"/>
          </p:cNvSpPr>
          <p:nvPr>
            <p:ph sz="quarter" idx="2"/>
          </p:nvPr>
        </p:nvSpPr>
        <p:spPr>
          <a:xfrm>
            <a:off x="609600" y="2438400"/>
            <a:ext cx="3886200" cy="3581400"/>
          </a:xfrm>
        </p:spPr>
        <p:txBody>
          <a:bodyPr/>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13" name="Tijdelijke aanduiding voor inhoud 12"/>
          <p:cNvSpPr>
            <a:spLocks noGrp="1"/>
          </p:cNvSpPr>
          <p:nvPr>
            <p:ph sz="quarter" idx="4"/>
          </p:nvPr>
        </p:nvSpPr>
        <p:spPr>
          <a:xfrm>
            <a:off x="4800600" y="2438400"/>
            <a:ext cx="3886200" cy="3581400"/>
          </a:xfrm>
        </p:spPr>
        <p:txBody>
          <a:bodyPr/>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10" name="Tijdelijke aanduiding voor datum 9"/>
          <p:cNvSpPr>
            <a:spLocks noGrp="1"/>
          </p:cNvSpPr>
          <p:nvPr>
            <p:ph type="dt" sz="half" idx="15"/>
          </p:nvPr>
        </p:nvSpPr>
        <p:spPr/>
        <p:txBody>
          <a:bodyPr rtlCol="0"/>
          <a:lstStyle/>
          <a:p>
            <a:fld id="{2ED3FC61-AAB8-4BFC-A4A2-7071B6162BC7}" type="datetimeFigureOut">
              <a:rPr lang="nl-NL" smtClean="0"/>
              <a:pPr/>
              <a:t>22-1-2019</a:t>
            </a:fld>
            <a:endParaRPr lang="nl-NL"/>
          </a:p>
        </p:txBody>
      </p:sp>
      <p:sp>
        <p:nvSpPr>
          <p:cNvPr id="12" name="Tijdelijke aanduiding voor dianummer 11"/>
          <p:cNvSpPr>
            <a:spLocks noGrp="1"/>
          </p:cNvSpPr>
          <p:nvPr>
            <p:ph type="sldNum" sz="quarter" idx="16"/>
          </p:nvPr>
        </p:nvSpPr>
        <p:spPr/>
        <p:txBody>
          <a:bodyPr rtlCol="0"/>
          <a:lstStyle/>
          <a:p>
            <a:fld id="{F81258AA-71FE-424A-865B-4854FC3F9D2E}" type="slidenum">
              <a:rPr lang="nl-NL" smtClean="0"/>
              <a:pPr/>
              <a:t>‹nr.›</a:t>
            </a:fld>
            <a:endParaRPr lang="nl-NL"/>
          </a:p>
        </p:txBody>
      </p:sp>
      <p:sp>
        <p:nvSpPr>
          <p:cNvPr id="14" name="Tijdelijke aanduiding voor voettekst 13"/>
          <p:cNvSpPr>
            <a:spLocks noGrp="1"/>
          </p:cNvSpPr>
          <p:nvPr>
            <p:ph type="ftr" sz="quarter" idx="17"/>
          </p:nvPr>
        </p:nvSpPr>
        <p:spPr/>
        <p:txBody>
          <a:bodyPr rtlCol="0"/>
          <a:lstStyle/>
          <a:p>
            <a:endParaRPr lang="nl-NL"/>
          </a:p>
        </p:txBody>
      </p:sp>
      <p:sp>
        <p:nvSpPr>
          <p:cNvPr id="16" name="Tijdelijke aanduiding voor tekst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nl-NL"/>
              <a:t>Klik om de modelstijlen te bewerken</a:t>
            </a:r>
          </a:p>
        </p:txBody>
      </p:sp>
      <p:sp>
        <p:nvSpPr>
          <p:cNvPr id="15" name="Tijdelijke aanduiding voor tekst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nl-NL"/>
              <a:t>Klik om de modelstijlen te bewerken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a:t>Klik om de stijl te bewerken</a:t>
            </a:r>
            <a:endParaRPr kumimoji="0" lang="en-US"/>
          </a:p>
        </p:txBody>
      </p:sp>
      <p:sp>
        <p:nvSpPr>
          <p:cNvPr id="3" name="Tijdelijke aanduiding voor datum 2"/>
          <p:cNvSpPr>
            <a:spLocks noGrp="1"/>
          </p:cNvSpPr>
          <p:nvPr>
            <p:ph type="dt" sz="half" idx="10"/>
          </p:nvPr>
        </p:nvSpPr>
        <p:spPr/>
        <p:txBody>
          <a:bodyPr/>
          <a:lstStyle/>
          <a:p>
            <a:fld id="{2ED3FC61-AAB8-4BFC-A4A2-7071B6162BC7}" type="datetimeFigureOut">
              <a:rPr lang="nl-NL" smtClean="0"/>
              <a:pPr/>
              <a:t>22-1-2019</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lvl1pPr>
              <a:defRPr>
                <a:solidFill>
                  <a:srgbClr val="FFFFFF"/>
                </a:solidFill>
              </a:defRPr>
            </a:lvl1pPr>
          </a:lstStyle>
          <a:p>
            <a:fld id="{F81258AA-71FE-424A-865B-4854FC3F9D2E}"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2ED3FC61-AAB8-4BFC-A4A2-7071B6162BC7}" type="datetimeFigureOut">
              <a:rPr lang="nl-NL" smtClean="0"/>
              <a:pPr/>
              <a:t>22-1-2019</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a:xfrm>
            <a:off x="0" y="6248400"/>
            <a:ext cx="533400" cy="381000"/>
          </a:xfrm>
        </p:spPr>
        <p:txBody>
          <a:bodyPr/>
          <a:lstStyle>
            <a:lvl1pPr>
              <a:defRPr>
                <a:solidFill>
                  <a:schemeClr val="tx2"/>
                </a:solidFill>
              </a:defRPr>
            </a:lvl1pPr>
          </a:lstStyle>
          <a:p>
            <a:fld id="{F81258AA-71FE-424A-865B-4854FC3F9D2E}"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0" y="273050"/>
            <a:ext cx="8077200" cy="869950"/>
          </a:xfrm>
        </p:spPr>
        <p:txBody>
          <a:bodyPr anchor="ctr"/>
          <a:lstStyle>
            <a:lvl1pPr algn="l">
              <a:buNone/>
              <a:defRPr sz="4400" b="0"/>
            </a:lvl1pPr>
          </a:lstStyle>
          <a:p>
            <a:r>
              <a:rPr kumimoji="0" lang="nl-NL"/>
              <a:t>Klik om de stijl te bewerken</a:t>
            </a:r>
            <a:endParaRPr kumimoji="0" lang="en-US"/>
          </a:p>
        </p:txBody>
      </p:sp>
      <p:sp>
        <p:nvSpPr>
          <p:cNvPr id="5" name="Tijdelijke aanduiding voor datum 4"/>
          <p:cNvSpPr>
            <a:spLocks noGrp="1"/>
          </p:cNvSpPr>
          <p:nvPr>
            <p:ph type="dt" sz="half" idx="10"/>
          </p:nvPr>
        </p:nvSpPr>
        <p:spPr/>
        <p:txBody>
          <a:bodyPr/>
          <a:lstStyle/>
          <a:p>
            <a:fld id="{2ED3FC61-AAB8-4BFC-A4A2-7071B6162BC7}" type="datetimeFigureOut">
              <a:rPr lang="nl-NL" smtClean="0"/>
              <a:pPr/>
              <a:t>22-1-2019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lvl1pPr>
              <a:defRPr>
                <a:solidFill>
                  <a:srgbClr val="FFFFFF"/>
                </a:solidFill>
              </a:defRPr>
            </a:lvl1pPr>
          </a:lstStyle>
          <a:p>
            <a:fld id="{F81258AA-71FE-424A-865B-4854FC3F9D2E}" type="slidenum">
              <a:rPr lang="nl-NL" smtClean="0"/>
              <a:pPr/>
              <a:t>‹nr.›</a:t>
            </a:fld>
            <a:endParaRPr lang="nl-NL"/>
          </a:p>
        </p:txBody>
      </p:sp>
      <p:sp>
        <p:nvSpPr>
          <p:cNvPr id="3" name="Tijdelijke aanduiding voor tekst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nl-NL"/>
              <a:t>Klik om de modelstijlen te bewerken</a:t>
            </a:r>
          </a:p>
        </p:txBody>
      </p:sp>
      <p:sp>
        <p:nvSpPr>
          <p:cNvPr id="9" name="Tijdelijke aanduiding voor inhoud 8"/>
          <p:cNvSpPr>
            <a:spLocks noGrp="1"/>
          </p:cNvSpPr>
          <p:nvPr>
            <p:ph sz="quarter" idx="1"/>
          </p:nvPr>
        </p:nvSpPr>
        <p:spPr>
          <a:xfrm>
            <a:off x="2362200" y="1752600"/>
            <a:ext cx="6400800" cy="4419600"/>
          </a:xfrm>
        </p:spPr>
        <p:txBody>
          <a:bodyPr/>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bg>
      <p:bgRef idx="1003">
        <a:schemeClr val="bg2"/>
      </p:bgRef>
    </p:bg>
    <p:spTree>
      <p:nvGrpSpPr>
        <p:cNvPr id="1" name=""/>
        <p:cNvGrpSpPr/>
        <p:nvPr/>
      </p:nvGrpSpPr>
      <p:grpSpPr>
        <a:xfrm>
          <a:off x="0" y="0"/>
          <a:ext cx="0" cy="0"/>
          <a:chOff x="0" y="0"/>
          <a:chExt cx="0" cy="0"/>
        </a:xfrm>
      </p:grpSpPr>
      <p:sp>
        <p:nvSpPr>
          <p:cNvPr id="4" name="Tijdelijke aanduiding voor tekst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nl-NL"/>
              <a:t>Klik om de modelstijlen te bewerken</a:t>
            </a:r>
          </a:p>
        </p:txBody>
      </p:sp>
      <p:sp>
        <p:nvSpPr>
          <p:cNvPr id="8" name="Rechthoek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hthoek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hthoek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el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nl-NL"/>
              <a:t>Klik om de stijl te bewerken</a:t>
            </a:r>
            <a:endParaRPr kumimoji="0" lang="en-US"/>
          </a:p>
        </p:txBody>
      </p:sp>
      <p:sp>
        <p:nvSpPr>
          <p:cNvPr id="11" name="Rechthoek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Tijdelijke aanduiding voor datum 11"/>
          <p:cNvSpPr>
            <a:spLocks noGrp="1"/>
          </p:cNvSpPr>
          <p:nvPr>
            <p:ph type="dt" sz="half" idx="10"/>
          </p:nvPr>
        </p:nvSpPr>
        <p:spPr>
          <a:xfrm>
            <a:off x="6248400" y="6248400"/>
            <a:ext cx="2667000" cy="365125"/>
          </a:xfrm>
        </p:spPr>
        <p:txBody>
          <a:bodyPr rtlCol="0"/>
          <a:lstStyle/>
          <a:p>
            <a:fld id="{2ED3FC61-AAB8-4BFC-A4A2-7071B6162BC7}" type="datetimeFigureOut">
              <a:rPr lang="nl-NL" smtClean="0"/>
              <a:pPr/>
              <a:t>22-1-2019</a:t>
            </a:fld>
            <a:endParaRPr lang="nl-NL"/>
          </a:p>
        </p:txBody>
      </p:sp>
      <p:sp>
        <p:nvSpPr>
          <p:cNvPr id="13" name="Tijdelijke aanduiding voor dianummer 12"/>
          <p:cNvSpPr>
            <a:spLocks noGrp="1"/>
          </p:cNvSpPr>
          <p:nvPr>
            <p:ph type="sldNum" sz="quarter" idx="11"/>
          </p:nvPr>
        </p:nvSpPr>
        <p:spPr>
          <a:xfrm>
            <a:off x="0" y="4667249"/>
            <a:ext cx="1447800" cy="663578"/>
          </a:xfrm>
        </p:spPr>
        <p:txBody>
          <a:bodyPr rtlCol="0"/>
          <a:lstStyle>
            <a:lvl1pPr>
              <a:defRPr sz="2800"/>
            </a:lvl1pPr>
          </a:lstStyle>
          <a:p>
            <a:fld id="{F81258AA-71FE-424A-865B-4854FC3F9D2E}" type="slidenum">
              <a:rPr lang="nl-NL" smtClean="0"/>
              <a:pPr/>
              <a:t>‹nr.›</a:t>
            </a:fld>
            <a:endParaRPr lang="nl-NL"/>
          </a:p>
        </p:txBody>
      </p:sp>
      <p:sp>
        <p:nvSpPr>
          <p:cNvPr id="14" name="Tijdelijke aanduiding voor voettekst 13"/>
          <p:cNvSpPr>
            <a:spLocks noGrp="1"/>
          </p:cNvSpPr>
          <p:nvPr>
            <p:ph type="ftr" sz="quarter" idx="12"/>
          </p:nvPr>
        </p:nvSpPr>
        <p:spPr>
          <a:xfrm>
            <a:off x="1600200" y="6248206"/>
            <a:ext cx="4572000" cy="365125"/>
          </a:xfrm>
        </p:spPr>
        <p:txBody>
          <a:bodyPr rtlCol="0"/>
          <a:lstStyle/>
          <a:p>
            <a:endParaRPr lang="nl-NL"/>
          </a:p>
        </p:txBody>
      </p:sp>
      <p:sp>
        <p:nvSpPr>
          <p:cNvPr id="3" name="Tijdelijke aanduiding voor afbeelding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nl-NL"/>
              <a:t>Klik op het pictogram als u een afbeelding wilt toevoegen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jdelijke aanduiding voor titel 21"/>
          <p:cNvSpPr>
            <a:spLocks noGrp="1"/>
          </p:cNvSpPr>
          <p:nvPr>
            <p:ph type="title"/>
          </p:nvPr>
        </p:nvSpPr>
        <p:spPr>
          <a:xfrm>
            <a:off x="609600" y="228600"/>
            <a:ext cx="8153400" cy="990600"/>
          </a:xfrm>
          <a:prstGeom prst="rect">
            <a:avLst/>
          </a:prstGeom>
        </p:spPr>
        <p:txBody>
          <a:bodyPr vert="horz" anchor="ctr">
            <a:normAutofit/>
          </a:bodyPr>
          <a:lstStyle/>
          <a:p>
            <a:r>
              <a:rPr kumimoji="0" lang="nl-NL"/>
              <a:t>Klik om de stijl te bewerken</a:t>
            </a:r>
            <a:endParaRPr kumimoji="0" lang="en-US"/>
          </a:p>
        </p:txBody>
      </p:sp>
      <p:sp>
        <p:nvSpPr>
          <p:cNvPr id="13" name="Tijdelijke aanduiding voor tekst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nl-NL"/>
              <a:t>Klik om de modelstijlen te bewerken</a:t>
            </a:r>
          </a:p>
          <a:p>
            <a:pPr lvl="1" eaLnBrk="1" latinLnBrk="0" hangingPunct="1"/>
            <a:r>
              <a:rPr kumimoji="0" lang="nl-NL"/>
              <a:t>Tweede niveau</a:t>
            </a:r>
          </a:p>
          <a:p>
            <a:pPr lvl="2" eaLnBrk="1" latinLnBrk="0" hangingPunct="1"/>
            <a:r>
              <a:rPr kumimoji="0" lang="nl-NL"/>
              <a:t>Derde niveau</a:t>
            </a:r>
          </a:p>
          <a:p>
            <a:pPr lvl="3" eaLnBrk="1" latinLnBrk="0" hangingPunct="1"/>
            <a:r>
              <a:rPr kumimoji="0" lang="nl-NL"/>
              <a:t>Vierde niveau</a:t>
            </a:r>
          </a:p>
          <a:p>
            <a:pPr lvl="4" eaLnBrk="1" latinLnBrk="0" hangingPunct="1"/>
            <a:r>
              <a:rPr kumimoji="0" lang="nl-NL"/>
              <a:t>Vijfde niveau</a:t>
            </a:r>
            <a:endParaRPr kumimoji="0" lang="en-US"/>
          </a:p>
        </p:txBody>
      </p:sp>
      <p:sp>
        <p:nvSpPr>
          <p:cNvPr id="14" name="Tijdelijke aanduiding voor datum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2ED3FC61-AAB8-4BFC-A4A2-7071B6162BC7}" type="datetimeFigureOut">
              <a:rPr lang="nl-NL" smtClean="0"/>
              <a:pPr/>
              <a:t>22-1-2019</a:t>
            </a:fld>
            <a:endParaRPr lang="nl-NL"/>
          </a:p>
        </p:txBody>
      </p:sp>
      <p:sp>
        <p:nvSpPr>
          <p:cNvPr id="3" name="Tijdelijke aanduiding voor voettekst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nl-NL"/>
          </a:p>
        </p:txBody>
      </p:sp>
      <p:sp>
        <p:nvSpPr>
          <p:cNvPr id="7" name="Rechthoek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hthoek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hthoek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Tijdelijke aanduiding voor dianumm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F81258AA-71FE-424A-865B-4854FC3F9D2E}"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a:bodyPr>
          <a:lstStyle/>
          <a:p>
            <a:r>
              <a:rPr lang="nl-NL" dirty="0" smtClean="0"/>
              <a:t>examentraining basisdeel</a:t>
            </a:r>
            <a:endParaRPr lang="nl-NL" dirty="0"/>
          </a:p>
        </p:txBody>
      </p:sp>
      <p:sp>
        <p:nvSpPr>
          <p:cNvPr id="3" name="Ondertitel 2"/>
          <p:cNvSpPr>
            <a:spLocks noGrp="1"/>
          </p:cNvSpPr>
          <p:nvPr>
            <p:ph type="subTitle" idx="1"/>
          </p:nvPr>
        </p:nvSpPr>
        <p:spPr/>
        <p:txBody>
          <a:bodyPr/>
          <a:lstStyle/>
          <a:p>
            <a:r>
              <a:rPr lang="nl-NL" sz="3600" dirty="0"/>
              <a:t>semester 4</a:t>
            </a:r>
          </a:p>
          <a:p>
            <a:endParaRPr lang="nl-NL" dirty="0"/>
          </a:p>
        </p:txBody>
      </p:sp>
      <p:pic>
        <p:nvPicPr>
          <p:cNvPr id="6" name="Afbeelding 5" descr="Afbeeldingsresultaat voor albeda college"/>
          <p:cNvPicPr/>
          <p:nvPr/>
        </p:nvPicPr>
        <p:blipFill>
          <a:blip r:embed="rId2">
            <a:extLst>
              <a:ext uri="{28A0092B-C50C-407E-A947-70E740481C1C}">
                <a14:useLocalDpi xmlns:a14="http://schemas.microsoft.com/office/drawing/2010/main" val="0"/>
              </a:ext>
            </a:extLst>
          </a:blip>
          <a:srcRect/>
          <a:stretch>
            <a:fillRect/>
          </a:stretch>
        </p:blipFill>
        <p:spPr bwMode="auto">
          <a:xfrm>
            <a:off x="1136391" y="1207077"/>
            <a:ext cx="3324773" cy="1356014"/>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
            </a:r>
            <a:br>
              <a:rPr lang="nl-NL" dirty="0" smtClean="0"/>
            </a:br>
            <a:r>
              <a:rPr lang="nl-NL" dirty="0" smtClean="0"/>
              <a:t/>
            </a:r>
            <a:br>
              <a:rPr lang="nl-NL" dirty="0" smtClean="0"/>
            </a:br>
            <a:r>
              <a:rPr lang="nl-NL" dirty="0" smtClean="0"/>
              <a:t/>
            </a:r>
            <a:br>
              <a:rPr lang="nl-NL" dirty="0" smtClean="0"/>
            </a:br>
            <a:r>
              <a:rPr lang="nl-NL" dirty="0" smtClean="0"/>
              <a:t>PBSD</a:t>
            </a:r>
            <a:r>
              <a:rPr lang="nl-NL" dirty="0"/>
              <a:t>:	6 werkprocessen</a:t>
            </a:r>
            <a:br>
              <a:rPr lang="nl-NL" dirty="0"/>
            </a:br>
            <a:r>
              <a:rPr lang="nl-NL" dirty="0" smtClean="0"/>
              <a:t/>
            </a:r>
            <a:br>
              <a:rPr lang="nl-NL" dirty="0" smtClean="0"/>
            </a:br>
            <a:r>
              <a:rPr lang="nl-NL" dirty="0"/>
              <a:t/>
            </a:r>
            <a:br>
              <a:rPr lang="nl-NL" dirty="0"/>
            </a:br>
            <a:endParaRPr lang="nl-NL" dirty="0"/>
          </a:p>
        </p:txBody>
      </p:sp>
      <p:sp>
        <p:nvSpPr>
          <p:cNvPr id="3" name="Tijdelijke aanduiding voor inhoud 2"/>
          <p:cNvSpPr>
            <a:spLocks noGrp="1"/>
          </p:cNvSpPr>
          <p:nvPr>
            <p:ph sz="quarter" idx="1"/>
          </p:nvPr>
        </p:nvSpPr>
        <p:spPr/>
        <p:txBody>
          <a:bodyPr>
            <a:normAutofit lnSpcReduction="10000"/>
          </a:bodyPr>
          <a:lstStyle/>
          <a:p>
            <a:r>
              <a:rPr lang="nl-NL" dirty="0"/>
              <a:t>Schrijft het ondersteuningsplan</a:t>
            </a:r>
          </a:p>
          <a:p>
            <a:r>
              <a:rPr lang="nl-NL" dirty="0" smtClean="0"/>
              <a:t>Begeleidt </a:t>
            </a:r>
            <a:r>
              <a:rPr lang="nl-NL" dirty="0"/>
              <a:t>de cliënt bij het versterken van de eigen</a:t>
            </a:r>
          </a:p>
          <a:p>
            <a:pPr marL="0" indent="0">
              <a:buNone/>
            </a:pPr>
            <a:r>
              <a:rPr lang="nl-NL" dirty="0" smtClean="0"/>
              <a:t>   kracht</a:t>
            </a:r>
            <a:endParaRPr lang="nl-NL" dirty="0"/>
          </a:p>
          <a:p>
            <a:r>
              <a:rPr lang="nl-NL" dirty="0" smtClean="0"/>
              <a:t>Ondersteunt </a:t>
            </a:r>
            <a:r>
              <a:rPr lang="nl-NL" dirty="0"/>
              <a:t>de cliënt bij maatschappelijke participatie</a:t>
            </a:r>
          </a:p>
          <a:p>
            <a:r>
              <a:rPr lang="nl-NL" dirty="0" smtClean="0"/>
              <a:t>Betrekt </a:t>
            </a:r>
            <a:r>
              <a:rPr lang="nl-NL" dirty="0"/>
              <a:t>en ondersteunt naastbetrokkenen</a:t>
            </a:r>
          </a:p>
          <a:p>
            <a:r>
              <a:rPr lang="nl-NL" dirty="0" smtClean="0"/>
              <a:t>Voert </a:t>
            </a:r>
            <a:r>
              <a:rPr lang="nl-NL" dirty="0"/>
              <a:t>coördinerende taken uit</a:t>
            </a:r>
          </a:p>
          <a:p>
            <a:r>
              <a:rPr lang="nl-NL" dirty="0" smtClean="0"/>
              <a:t>Begeleidt </a:t>
            </a:r>
            <a:r>
              <a:rPr lang="nl-NL" dirty="0"/>
              <a:t>nieuwe collega's, stagiaires en/of vrijwilligers</a:t>
            </a:r>
            <a:endParaRPr lang="nl-NL" sz="2400" dirty="0"/>
          </a:p>
        </p:txBody>
      </p:sp>
    </p:spTree>
    <p:extLst>
      <p:ext uri="{BB962C8B-B14F-4D97-AF65-F5344CB8AC3E}">
        <p14:creationId xmlns:p14="http://schemas.microsoft.com/office/powerpoint/2010/main" val="13112216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
            </a:r>
            <a:br>
              <a:rPr lang="nl-NL" dirty="0" smtClean="0"/>
            </a:br>
            <a:r>
              <a:rPr lang="nl-NL" dirty="0" smtClean="0"/>
              <a:t/>
            </a:r>
            <a:br>
              <a:rPr lang="nl-NL" dirty="0" smtClean="0"/>
            </a:br>
            <a:r>
              <a:rPr lang="nl-NL" dirty="0" smtClean="0"/>
              <a:t/>
            </a:r>
            <a:br>
              <a:rPr lang="nl-NL" dirty="0" smtClean="0"/>
            </a:br>
            <a:r>
              <a:rPr lang="nl-NL" dirty="0" smtClean="0"/>
              <a:t>AMGGZ:</a:t>
            </a:r>
            <a:r>
              <a:rPr lang="nl-NL" dirty="0"/>
              <a:t>	6 werkprocessen</a:t>
            </a:r>
            <a:r>
              <a:rPr lang="nl-NL" dirty="0" smtClean="0"/>
              <a:t/>
            </a:r>
            <a:br>
              <a:rPr lang="nl-NL" dirty="0" smtClean="0"/>
            </a:br>
            <a:r>
              <a:rPr lang="nl-NL" dirty="0" smtClean="0"/>
              <a:t/>
            </a:r>
            <a:br>
              <a:rPr lang="nl-NL" dirty="0" smtClean="0"/>
            </a:br>
            <a:r>
              <a:rPr lang="nl-NL" dirty="0" smtClean="0"/>
              <a:t/>
            </a:r>
            <a:br>
              <a:rPr lang="nl-NL" dirty="0" smtClean="0"/>
            </a:br>
            <a:endParaRPr lang="nl-NL" dirty="0"/>
          </a:p>
        </p:txBody>
      </p:sp>
      <p:sp>
        <p:nvSpPr>
          <p:cNvPr id="3" name="Tijdelijke aanduiding voor inhoud 2"/>
          <p:cNvSpPr>
            <a:spLocks noGrp="1"/>
          </p:cNvSpPr>
          <p:nvPr>
            <p:ph sz="quarter" idx="1"/>
          </p:nvPr>
        </p:nvSpPr>
        <p:spPr/>
        <p:txBody>
          <a:bodyPr>
            <a:normAutofit lnSpcReduction="10000"/>
          </a:bodyPr>
          <a:lstStyle/>
          <a:p>
            <a:r>
              <a:rPr lang="nl-NL" dirty="0"/>
              <a:t>Levert een bijdrage aan het ondersteuningsplan</a:t>
            </a:r>
          </a:p>
          <a:p>
            <a:r>
              <a:rPr lang="nl-NL" dirty="0" smtClean="0"/>
              <a:t>Ondersteunt </a:t>
            </a:r>
            <a:r>
              <a:rPr lang="nl-NL" dirty="0"/>
              <a:t>en stimuleert eigen herstel van de cliënt</a:t>
            </a:r>
          </a:p>
          <a:p>
            <a:r>
              <a:rPr lang="nl-NL" dirty="0" smtClean="0"/>
              <a:t>Begeleidt </a:t>
            </a:r>
            <a:r>
              <a:rPr lang="nl-NL" dirty="0"/>
              <a:t>cliënten bij groepsgerichte activiteiten</a:t>
            </a:r>
          </a:p>
          <a:p>
            <a:r>
              <a:rPr lang="nl-NL" dirty="0" smtClean="0"/>
              <a:t>Ondersteunt</a:t>
            </a:r>
            <a:r>
              <a:rPr lang="nl-NL" dirty="0"/>
              <a:t>, informeert en stimuleert</a:t>
            </a:r>
          </a:p>
          <a:p>
            <a:pPr marL="0" indent="0">
              <a:buNone/>
            </a:pPr>
            <a:r>
              <a:rPr lang="nl-NL" dirty="0" smtClean="0"/>
              <a:t>    naastbetrokkenen</a:t>
            </a:r>
            <a:endParaRPr lang="nl-NL" dirty="0"/>
          </a:p>
          <a:p>
            <a:r>
              <a:rPr lang="nl-NL" dirty="0" smtClean="0"/>
              <a:t>Voert </a:t>
            </a:r>
            <a:r>
              <a:rPr lang="nl-NL" dirty="0"/>
              <a:t>coördinerende taken uit</a:t>
            </a:r>
          </a:p>
          <a:p>
            <a:r>
              <a:rPr lang="nl-NL" dirty="0" smtClean="0"/>
              <a:t>Begeleidt </a:t>
            </a:r>
            <a:r>
              <a:rPr lang="nl-NL" dirty="0"/>
              <a:t>nieuwe collega's, stagiaires en/of vrijwilligers</a:t>
            </a:r>
            <a:endParaRPr lang="nl-NL" sz="2400" dirty="0"/>
          </a:p>
        </p:txBody>
      </p:sp>
    </p:spTree>
    <p:extLst>
      <p:ext uri="{BB962C8B-B14F-4D97-AF65-F5344CB8AC3E}">
        <p14:creationId xmlns:p14="http://schemas.microsoft.com/office/powerpoint/2010/main" val="39960858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
            </a:r>
            <a:br>
              <a:rPr lang="nl-NL" dirty="0" smtClean="0"/>
            </a:br>
            <a:r>
              <a:rPr lang="nl-NL" dirty="0" smtClean="0"/>
              <a:t/>
            </a:r>
            <a:br>
              <a:rPr lang="nl-NL" dirty="0" smtClean="0"/>
            </a:br>
            <a:r>
              <a:rPr lang="nl-NL" dirty="0" smtClean="0"/>
              <a:t/>
            </a:r>
            <a:br>
              <a:rPr lang="nl-NL" dirty="0" smtClean="0"/>
            </a:br>
            <a:r>
              <a:rPr lang="nl-NL" dirty="0" smtClean="0"/>
              <a:t>TB:</a:t>
            </a:r>
            <a:r>
              <a:rPr lang="nl-NL" dirty="0"/>
              <a:t>	</a:t>
            </a:r>
            <a:r>
              <a:rPr lang="nl-NL" dirty="0" smtClean="0"/>
              <a:t>7 </a:t>
            </a:r>
            <a:r>
              <a:rPr lang="nl-NL" dirty="0"/>
              <a:t>werkprocessen</a:t>
            </a:r>
            <a:r>
              <a:rPr lang="nl-NL" dirty="0" smtClean="0"/>
              <a:t/>
            </a:r>
            <a:br>
              <a:rPr lang="nl-NL" dirty="0" smtClean="0"/>
            </a:br>
            <a:r>
              <a:rPr lang="nl-NL" dirty="0" smtClean="0"/>
              <a:t/>
            </a:r>
            <a:br>
              <a:rPr lang="nl-NL" dirty="0" smtClean="0"/>
            </a:br>
            <a:r>
              <a:rPr lang="nl-NL" dirty="0" smtClean="0"/>
              <a:t/>
            </a:r>
            <a:br>
              <a:rPr lang="nl-NL" dirty="0" smtClean="0"/>
            </a:br>
            <a:endParaRPr lang="nl-NL" dirty="0"/>
          </a:p>
        </p:txBody>
      </p:sp>
      <p:sp>
        <p:nvSpPr>
          <p:cNvPr id="3" name="Tijdelijke aanduiding voor inhoud 2"/>
          <p:cNvSpPr>
            <a:spLocks noGrp="1"/>
          </p:cNvSpPr>
          <p:nvPr>
            <p:ph sz="quarter" idx="1"/>
          </p:nvPr>
        </p:nvSpPr>
        <p:spPr/>
        <p:txBody>
          <a:bodyPr>
            <a:normAutofit fontScale="92500"/>
          </a:bodyPr>
          <a:lstStyle/>
          <a:p>
            <a:r>
              <a:rPr lang="nl-NL" dirty="0"/>
              <a:t>Maakt samen met de cliënt het ondersteuningsplan</a:t>
            </a:r>
          </a:p>
          <a:p>
            <a:r>
              <a:rPr lang="nl-NL" dirty="0" smtClean="0"/>
              <a:t>Biedt </a:t>
            </a:r>
            <a:r>
              <a:rPr lang="nl-NL" dirty="0"/>
              <a:t>psychosociale ondersteuning</a:t>
            </a:r>
          </a:p>
          <a:p>
            <a:r>
              <a:rPr lang="nl-NL" dirty="0" smtClean="0"/>
              <a:t>Ondersteunt </a:t>
            </a:r>
            <a:r>
              <a:rPr lang="nl-NL" dirty="0"/>
              <a:t>de cliënt bij het voeren van de regie over</a:t>
            </a:r>
          </a:p>
          <a:p>
            <a:pPr marL="0" indent="0">
              <a:buNone/>
            </a:pPr>
            <a:r>
              <a:rPr lang="nl-NL" dirty="0" smtClean="0"/>
              <a:t>    zijn </a:t>
            </a:r>
            <a:r>
              <a:rPr lang="nl-NL" dirty="0"/>
              <a:t>leven</a:t>
            </a:r>
          </a:p>
          <a:p>
            <a:r>
              <a:rPr lang="nl-NL" dirty="0" smtClean="0"/>
              <a:t>Stimuleert </a:t>
            </a:r>
            <a:r>
              <a:rPr lang="nl-NL" dirty="0"/>
              <a:t>de cliënt het sociale netwerk te versterken</a:t>
            </a:r>
          </a:p>
          <a:p>
            <a:r>
              <a:rPr lang="nl-NL" dirty="0" smtClean="0"/>
              <a:t>Ondersteunt </a:t>
            </a:r>
            <a:r>
              <a:rPr lang="nl-NL" dirty="0"/>
              <a:t>en begeleidt de cliënt bij opvoeding</a:t>
            </a:r>
          </a:p>
          <a:p>
            <a:r>
              <a:rPr lang="nl-NL" dirty="0" smtClean="0"/>
              <a:t>Voert </a:t>
            </a:r>
            <a:r>
              <a:rPr lang="nl-NL" dirty="0"/>
              <a:t>coördinerende taken uit</a:t>
            </a:r>
          </a:p>
          <a:p>
            <a:r>
              <a:rPr lang="nl-NL" dirty="0" smtClean="0"/>
              <a:t>Begeleidt </a:t>
            </a:r>
            <a:r>
              <a:rPr lang="nl-NL" dirty="0"/>
              <a:t>nieuwe collega's, stagiaires en/of vrijwilligers</a:t>
            </a:r>
            <a:endParaRPr lang="nl-NL" sz="2400" dirty="0"/>
          </a:p>
        </p:txBody>
      </p:sp>
    </p:spTree>
    <p:extLst>
      <p:ext uri="{BB962C8B-B14F-4D97-AF65-F5344CB8AC3E}">
        <p14:creationId xmlns:p14="http://schemas.microsoft.com/office/powerpoint/2010/main" val="24416514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3600" dirty="0" smtClean="0"/>
              <a:t>Examineren: voorbeeld examenoverzicht</a:t>
            </a:r>
            <a:endParaRPr lang="nl-NL" sz="3600" dirty="0"/>
          </a:p>
        </p:txBody>
      </p:sp>
      <p:graphicFrame>
        <p:nvGraphicFramePr>
          <p:cNvPr id="11" name="Tijdelijke aanduiding voor inhoud 10"/>
          <p:cNvGraphicFramePr>
            <a:graphicFrameLocks noGrp="1"/>
          </p:cNvGraphicFramePr>
          <p:nvPr>
            <p:ph sz="quarter" idx="1"/>
          </p:nvPr>
        </p:nvGraphicFramePr>
        <p:xfrm>
          <a:off x="1812290" y="3187730"/>
          <a:ext cx="5754370" cy="1320739"/>
        </p:xfrm>
        <a:graphic>
          <a:graphicData uri="http://schemas.openxmlformats.org/drawingml/2006/table">
            <a:tbl>
              <a:tblPr firstRow="1" firstCol="1" bandRow="1"/>
              <a:tblGrid>
                <a:gridCol w="1438275">
                  <a:extLst>
                    <a:ext uri="{9D8B030D-6E8A-4147-A177-3AD203B41FA5}">
                      <a16:colId xmlns:a16="http://schemas.microsoft.com/office/drawing/2014/main" val="952565214"/>
                    </a:ext>
                  </a:extLst>
                </a:gridCol>
                <a:gridCol w="1438275">
                  <a:extLst>
                    <a:ext uri="{9D8B030D-6E8A-4147-A177-3AD203B41FA5}">
                      <a16:colId xmlns:a16="http://schemas.microsoft.com/office/drawing/2014/main" val="3744142753"/>
                    </a:ext>
                  </a:extLst>
                </a:gridCol>
                <a:gridCol w="1438910">
                  <a:extLst>
                    <a:ext uri="{9D8B030D-6E8A-4147-A177-3AD203B41FA5}">
                      <a16:colId xmlns:a16="http://schemas.microsoft.com/office/drawing/2014/main" val="1645644410"/>
                    </a:ext>
                  </a:extLst>
                </a:gridCol>
                <a:gridCol w="1438910">
                  <a:extLst>
                    <a:ext uri="{9D8B030D-6E8A-4147-A177-3AD203B41FA5}">
                      <a16:colId xmlns:a16="http://schemas.microsoft.com/office/drawing/2014/main" val="2545242894"/>
                    </a:ext>
                  </a:extLst>
                </a:gridCol>
              </a:tblGrid>
              <a:tr h="0">
                <a:tc>
                  <a:txBody>
                    <a:bodyPr/>
                    <a:lstStyle/>
                    <a:p>
                      <a:pPr>
                        <a:lnSpc>
                          <a:spcPct val="107000"/>
                        </a:lnSpc>
                        <a:spcAft>
                          <a:spcPts val="0"/>
                        </a:spcAft>
                      </a:pPr>
                      <a:r>
                        <a:rPr lang="nl-NL" sz="900" b="1">
                          <a:effectLst/>
                          <a:latin typeface="Arial" panose="020B0604020202020204" pitchFamily="34" charset="0"/>
                          <a:ea typeface="Calibri" panose="020F0502020204030204" pitchFamily="34" charset="0"/>
                          <a:cs typeface="Times New Roman" panose="02020603050405020304" pitchFamily="18" charset="0"/>
                        </a:rPr>
                        <a:t>JAAR 1</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a:lnSpc>
                          <a:spcPct val="107000"/>
                        </a:lnSpc>
                        <a:spcAft>
                          <a:spcPts val="0"/>
                        </a:spcAft>
                      </a:pPr>
                      <a:r>
                        <a:rPr lang="nl-NL" sz="900" b="1">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algn="ctr">
                        <a:lnSpc>
                          <a:spcPct val="107000"/>
                        </a:lnSpc>
                        <a:spcAft>
                          <a:spcPts val="0"/>
                        </a:spcAft>
                      </a:pPr>
                      <a:r>
                        <a:rPr lang="nl-NL" sz="900" b="1">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algn="ctr">
                        <a:lnSpc>
                          <a:spcPct val="107000"/>
                        </a:lnSpc>
                        <a:spcAft>
                          <a:spcPts val="0"/>
                        </a:spcAft>
                      </a:pPr>
                      <a:r>
                        <a:rPr lang="nl-NL" sz="900" b="1">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extLst>
                  <a:ext uri="{0D108BD9-81ED-4DB2-BD59-A6C34878D82A}">
                    <a16:rowId xmlns:a16="http://schemas.microsoft.com/office/drawing/2014/main" val="981757667"/>
                  </a:ext>
                </a:extLst>
              </a:tr>
              <a:tr h="0">
                <a:tc>
                  <a:txBody>
                    <a:bodyPr/>
                    <a:lstStyle/>
                    <a:p>
                      <a:pPr>
                        <a:lnSpc>
                          <a:spcPct val="107000"/>
                        </a:lnSpc>
                        <a:spcAft>
                          <a:spcPts val="0"/>
                        </a:spcAft>
                      </a:pPr>
                      <a:r>
                        <a:rPr lang="nl-NL" sz="900" b="1">
                          <a:effectLst/>
                          <a:latin typeface="Arial" panose="020B0604020202020204" pitchFamily="34" charset="0"/>
                          <a:ea typeface="Calibri" panose="020F0502020204030204" pitchFamily="34" charset="0"/>
                          <a:cs typeface="Times New Roman" panose="02020603050405020304" pitchFamily="18" charset="0"/>
                        </a:rPr>
                        <a:t>Semester 1</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07000"/>
                        </a:lnSpc>
                        <a:spcAft>
                          <a:spcPts val="0"/>
                        </a:spcAft>
                      </a:pPr>
                      <a:r>
                        <a:rPr lang="nl-NL" sz="900" b="1">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nSpc>
                          <a:spcPct val="107000"/>
                        </a:lnSpc>
                        <a:spcAft>
                          <a:spcPts val="0"/>
                        </a:spcAft>
                      </a:pPr>
                      <a:r>
                        <a:rPr lang="nl-NL" sz="900" b="1">
                          <a:effectLst/>
                          <a:latin typeface="Arial" panose="020B0604020202020204" pitchFamily="34" charset="0"/>
                          <a:ea typeface="Calibri" panose="020F0502020204030204" pitchFamily="34" charset="0"/>
                          <a:cs typeface="Times New Roman" panose="02020603050405020304" pitchFamily="18" charset="0"/>
                        </a:rPr>
                        <a:t>Semester 2</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07000"/>
                        </a:lnSpc>
                        <a:spcAft>
                          <a:spcPts val="0"/>
                        </a:spcAft>
                      </a:pPr>
                      <a:r>
                        <a:rPr lang="nl-NL" sz="900" b="1">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extLst>
                  <a:ext uri="{0D108BD9-81ED-4DB2-BD59-A6C34878D82A}">
                    <a16:rowId xmlns:a16="http://schemas.microsoft.com/office/drawing/2014/main" val="3138931286"/>
                  </a:ext>
                </a:extLst>
              </a:tr>
              <a:tr h="0">
                <a:tc>
                  <a:txBody>
                    <a:bodyPr/>
                    <a:lstStyle/>
                    <a:p>
                      <a:pPr algn="ctr">
                        <a:lnSpc>
                          <a:spcPct val="107000"/>
                        </a:lnSpc>
                        <a:spcAft>
                          <a:spcPts val="0"/>
                        </a:spcAft>
                      </a:pPr>
                      <a:r>
                        <a:rPr lang="nl-NL" sz="900" b="1">
                          <a:effectLst/>
                          <a:latin typeface="Arial" panose="020B0604020202020204" pitchFamily="34" charset="0"/>
                          <a:ea typeface="Calibri" panose="020F0502020204030204" pitchFamily="34" charset="0"/>
                          <a:cs typeface="Times New Roman" panose="02020603050405020304" pitchFamily="18" charset="0"/>
                        </a:rPr>
                        <a:t>OP 1</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07000"/>
                        </a:lnSpc>
                        <a:spcAft>
                          <a:spcPts val="0"/>
                        </a:spcAft>
                      </a:pPr>
                      <a:r>
                        <a:rPr lang="nl-NL" sz="900" b="1">
                          <a:effectLst/>
                          <a:latin typeface="Arial" panose="020B0604020202020204" pitchFamily="34" charset="0"/>
                          <a:ea typeface="Calibri" panose="020F0502020204030204" pitchFamily="34" charset="0"/>
                          <a:cs typeface="Times New Roman" panose="02020603050405020304" pitchFamily="18" charset="0"/>
                        </a:rPr>
                        <a:t>OP 2</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07000"/>
                        </a:lnSpc>
                        <a:spcAft>
                          <a:spcPts val="0"/>
                        </a:spcAft>
                      </a:pPr>
                      <a:r>
                        <a:rPr lang="nl-NL" sz="900" b="1">
                          <a:effectLst/>
                          <a:latin typeface="Arial" panose="020B0604020202020204" pitchFamily="34" charset="0"/>
                          <a:ea typeface="Calibri" panose="020F0502020204030204" pitchFamily="34" charset="0"/>
                          <a:cs typeface="Times New Roman" panose="02020603050405020304" pitchFamily="18" charset="0"/>
                        </a:rPr>
                        <a:t>OP 3</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07000"/>
                        </a:lnSpc>
                        <a:spcAft>
                          <a:spcPts val="0"/>
                        </a:spcAft>
                      </a:pPr>
                      <a:r>
                        <a:rPr lang="nl-NL" sz="900" b="1">
                          <a:effectLst/>
                          <a:latin typeface="Arial" panose="020B0604020202020204" pitchFamily="34" charset="0"/>
                          <a:ea typeface="Calibri" panose="020F0502020204030204" pitchFamily="34" charset="0"/>
                          <a:cs typeface="Times New Roman" panose="02020603050405020304" pitchFamily="18" charset="0"/>
                        </a:rPr>
                        <a:t>OP 4</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592504670"/>
                  </a:ext>
                </a:extLst>
              </a:tr>
              <a:tr h="0">
                <a:tc>
                  <a:txBody>
                    <a:bodyPr/>
                    <a:lstStyle/>
                    <a:p>
                      <a:pPr>
                        <a:lnSpc>
                          <a:spcPct val="107000"/>
                        </a:lnSpc>
                        <a:spcAft>
                          <a:spcPts val="0"/>
                        </a:spcAft>
                      </a:pPr>
                      <a:r>
                        <a:rPr lang="nl-NL" sz="900">
                          <a:effectLst/>
                          <a:latin typeface="Arial" panose="020B0604020202020204" pitchFamily="34" charset="0"/>
                          <a:ea typeface="Calibri" panose="020F0502020204030204" pitchFamily="34" charset="0"/>
                          <a:cs typeface="Times New Roman" panose="02020603050405020304" pitchFamily="18" charset="0"/>
                        </a:rPr>
                        <a:t>Loopbaan &amp; Burgerschap</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tc>
                  <a:txBody>
                    <a:bodyPr/>
                    <a:lstStyle/>
                    <a:p>
                      <a:pPr>
                        <a:lnSpc>
                          <a:spcPct val="107000"/>
                        </a:lnSpc>
                        <a:spcAft>
                          <a:spcPts val="0"/>
                        </a:spcAft>
                      </a:pPr>
                      <a:r>
                        <a:rPr lang="nl-NL" sz="900">
                          <a:effectLst/>
                          <a:latin typeface="Arial" panose="020B0604020202020204" pitchFamily="34" charset="0"/>
                          <a:ea typeface="Calibri" panose="020F0502020204030204" pitchFamily="34" charset="0"/>
                          <a:cs typeface="Times New Roman" panose="02020603050405020304" pitchFamily="18" charset="0"/>
                        </a:rPr>
                        <a:t>Loopbaan &amp; Burgerschap</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nl-NL" sz="900">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tc>
                  <a:txBody>
                    <a:bodyPr/>
                    <a:lstStyle/>
                    <a:p>
                      <a:pPr>
                        <a:lnSpc>
                          <a:spcPct val="107000"/>
                        </a:lnSpc>
                        <a:spcAft>
                          <a:spcPts val="0"/>
                        </a:spcAft>
                      </a:pPr>
                      <a:r>
                        <a:rPr lang="nl-NL" sz="900">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nl-NL" sz="900">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nl-NL" sz="900">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NL" sz="900">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04532807"/>
                  </a:ext>
                </a:extLst>
              </a:tr>
              <a:tr h="0">
                <a:tc>
                  <a:txBody>
                    <a:bodyPr/>
                    <a:lstStyle/>
                    <a:p>
                      <a:pPr>
                        <a:lnSpc>
                          <a:spcPct val="107000"/>
                        </a:lnSpc>
                        <a:spcAft>
                          <a:spcPts val="0"/>
                        </a:spcAft>
                      </a:pPr>
                      <a:r>
                        <a:rPr lang="nl-NL" sz="900">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NL" sz="900">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NL" sz="900">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NL" sz="900" dirty="0">
                          <a:effectLst/>
                          <a:latin typeface="Arial" panose="020B0604020202020204" pitchFamily="34" charset="0"/>
                          <a:ea typeface="Calibri" panose="020F0502020204030204" pitchFamily="34" charset="0"/>
                          <a:cs typeface="Times New Roman" panose="02020603050405020304" pitchFamily="18" charset="0"/>
                        </a:rPr>
                        <a:t>Keuzedeel 1: </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nl-NL" sz="900" dirty="0">
                          <a:effectLst/>
                          <a:latin typeface="Arial" panose="020B0604020202020204" pitchFamily="34" charset="0"/>
                          <a:ea typeface="Calibri" panose="020F0502020204030204" pitchFamily="34" charset="0"/>
                          <a:cs typeface="Times New Roman" panose="02020603050405020304" pitchFamily="18" charset="0"/>
                        </a:rPr>
                        <a:t>ondernemend gedrag</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nl-NL" sz="900" dirty="0">
                          <a:effectLst/>
                          <a:latin typeface="Arial" panose="020B0604020202020204" pitchFamily="34" charset="0"/>
                          <a:ea typeface="Calibri" panose="020F0502020204030204" pitchFamily="34" charset="0"/>
                          <a:cs typeface="Times New Roman" panose="02020603050405020304" pitchFamily="18" charset="0"/>
                        </a:rPr>
                        <a:t> </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AD47"/>
                    </a:solidFill>
                  </a:tcPr>
                </a:tc>
                <a:extLst>
                  <a:ext uri="{0D108BD9-81ED-4DB2-BD59-A6C34878D82A}">
                    <a16:rowId xmlns:a16="http://schemas.microsoft.com/office/drawing/2014/main" val="1095690162"/>
                  </a:ext>
                </a:extLst>
              </a:tr>
            </a:tbl>
          </a:graphicData>
        </a:graphic>
      </p:graphicFrame>
      <p:sp>
        <p:nvSpPr>
          <p:cNvPr id="12"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l-NL"/>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Examineren: examenoverzicht</a:t>
            </a:r>
            <a:endParaRPr lang="nl-NL" dirty="0"/>
          </a:p>
        </p:txBody>
      </p:sp>
      <p:graphicFrame>
        <p:nvGraphicFramePr>
          <p:cNvPr id="4" name="Tijdelijke aanduiding voor inhoud 3"/>
          <p:cNvGraphicFramePr>
            <a:graphicFrameLocks noGrp="1"/>
          </p:cNvGraphicFramePr>
          <p:nvPr>
            <p:ph sz="quarter" idx="1"/>
          </p:nvPr>
        </p:nvGraphicFramePr>
        <p:xfrm>
          <a:off x="1812290" y="2087116"/>
          <a:ext cx="5754370" cy="3521967"/>
        </p:xfrm>
        <a:graphic>
          <a:graphicData uri="http://schemas.openxmlformats.org/drawingml/2006/table">
            <a:tbl>
              <a:tblPr firstRow="1" firstCol="1" bandRow="1"/>
              <a:tblGrid>
                <a:gridCol w="1438275">
                  <a:extLst>
                    <a:ext uri="{9D8B030D-6E8A-4147-A177-3AD203B41FA5}">
                      <a16:colId xmlns:a16="http://schemas.microsoft.com/office/drawing/2014/main" val="3051493652"/>
                    </a:ext>
                  </a:extLst>
                </a:gridCol>
                <a:gridCol w="1438275">
                  <a:extLst>
                    <a:ext uri="{9D8B030D-6E8A-4147-A177-3AD203B41FA5}">
                      <a16:colId xmlns:a16="http://schemas.microsoft.com/office/drawing/2014/main" val="278064467"/>
                    </a:ext>
                  </a:extLst>
                </a:gridCol>
                <a:gridCol w="1438910">
                  <a:extLst>
                    <a:ext uri="{9D8B030D-6E8A-4147-A177-3AD203B41FA5}">
                      <a16:colId xmlns:a16="http://schemas.microsoft.com/office/drawing/2014/main" val="1898939351"/>
                    </a:ext>
                  </a:extLst>
                </a:gridCol>
                <a:gridCol w="1438910">
                  <a:extLst>
                    <a:ext uri="{9D8B030D-6E8A-4147-A177-3AD203B41FA5}">
                      <a16:colId xmlns:a16="http://schemas.microsoft.com/office/drawing/2014/main" val="592189092"/>
                    </a:ext>
                  </a:extLst>
                </a:gridCol>
              </a:tblGrid>
              <a:tr h="0">
                <a:tc>
                  <a:txBody>
                    <a:bodyPr/>
                    <a:lstStyle/>
                    <a:p>
                      <a:pPr>
                        <a:lnSpc>
                          <a:spcPct val="107000"/>
                        </a:lnSpc>
                        <a:spcAft>
                          <a:spcPts val="0"/>
                        </a:spcAft>
                      </a:pPr>
                      <a:r>
                        <a:rPr lang="nl-NL" sz="900" b="1">
                          <a:effectLst/>
                          <a:latin typeface="Arial" panose="020B0604020202020204" pitchFamily="34" charset="0"/>
                          <a:ea typeface="Calibri" panose="020F0502020204030204" pitchFamily="34" charset="0"/>
                          <a:cs typeface="Times New Roman" panose="02020603050405020304" pitchFamily="18" charset="0"/>
                        </a:rPr>
                        <a:t>JAAR 2</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a:lnSpc>
                          <a:spcPct val="107000"/>
                        </a:lnSpc>
                        <a:spcAft>
                          <a:spcPts val="0"/>
                        </a:spcAft>
                      </a:pPr>
                      <a:r>
                        <a:rPr lang="nl-NL" sz="900" b="1">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algn="ctr">
                        <a:lnSpc>
                          <a:spcPct val="107000"/>
                        </a:lnSpc>
                        <a:spcAft>
                          <a:spcPts val="0"/>
                        </a:spcAft>
                      </a:pPr>
                      <a:r>
                        <a:rPr lang="nl-NL" sz="900" b="1">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algn="ctr">
                        <a:lnSpc>
                          <a:spcPct val="107000"/>
                        </a:lnSpc>
                        <a:spcAft>
                          <a:spcPts val="0"/>
                        </a:spcAft>
                      </a:pPr>
                      <a:r>
                        <a:rPr lang="nl-NL" sz="900" b="1">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extLst>
                  <a:ext uri="{0D108BD9-81ED-4DB2-BD59-A6C34878D82A}">
                    <a16:rowId xmlns:a16="http://schemas.microsoft.com/office/drawing/2014/main" val="270545199"/>
                  </a:ext>
                </a:extLst>
              </a:tr>
              <a:tr h="0">
                <a:tc>
                  <a:txBody>
                    <a:bodyPr/>
                    <a:lstStyle/>
                    <a:p>
                      <a:pPr>
                        <a:lnSpc>
                          <a:spcPct val="107000"/>
                        </a:lnSpc>
                        <a:spcAft>
                          <a:spcPts val="0"/>
                        </a:spcAft>
                      </a:pPr>
                      <a:r>
                        <a:rPr lang="nl-NL" sz="900" b="1">
                          <a:effectLst/>
                          <a:latin typeface="Arial" panose="020B0604020202020204" pitchFamily="34" charset="0"/>
                          <a:ea typeface="Calibri" panose="020F0502020204030204" pitchFamily="34" charset="0"/>
                          <a:cs typeface="Times New Roman" panose="02020603050405020304" pitchFamily="18" charset="0"/>
                        </a:rPr>
                        <a:t>Semester 3</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07000"/>
                        </a:lnSpc>
                        <a:spcAft>
                          <a:spcPts val="0"/>
                        </a:spcAft>
                      </a:pPr>
                      <a:r>
                        <a:rPr lang="nl-NL" sz="900" b="1">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nSpc>
                          <a:spcPct val="107000"/>
                        </a:lnSpc>
                        <a:spcAft>
                          <a:spcPts val="0"/>
                        </a:spcAft>
                      </a:pPr>
                      <a:r>
                        <a:rPr lang="nl-NL" sz="900" b="1">
                          <a:effectLst/>
                          <a:latin typeface="Arial" panose="020B0604020202020204" pitchFamily="34" charset="0"/>
                          <a:ea typeface="Calibri" panose="020F0502020204030204" pitchFamily="34" charset="0"/>
                          <a:cs typeface="Times New Roman" panose="02020603050405020304" pitchFamily="18" charset="0"/>
                        </a:rPr>
                        <a:t>Semester 4</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07000"/>
                        </a:lnSpc>
                        <a:spcAft>
                          <a:spcPts val="0"/>
                        </a:spcAft>
                      </a:pPr>
                      <a:r>
                        <a:rPr lang="nl-NL" sz="900" b="1">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extLst>
                  <a:ext uri="{0D108BD9-81ED-4DB2-BD59-A6C34878D82A}">
                    <a16:rowId xmlns:a16="http://schemas.microsoft.com/office/drawing/2014/main" val="3474194620"/>
                  </a:ext>
                </a:extLst>
              </a:tr>
              <a:tr h="0">
                <a:tc>
                  <a:txBody>
                    <a:bodyPr/>
                    <a:lstStyle/>
                    <a:p>
                      <a:pPr algn="ctr">
                        <a:lnSpc>
                          <a:spcPct val="107000"/>
                        </a:lnSpc>
                        <a:spcAft>
                          <a:spcPts val="0"/>
                        </a:spcAft>
                      </a:pPr>
                      <a:r>
                        <a:rPr lang="nl-NL" sz="900" b="1">
                          <a:effectLst/>
                          <a:latin typeface="Arial" panose="020B0604020202020204" pitchFamily="34" charset="0"/>
                          <a:ea typeface="Calibri" panose="020F0502020204030204" pitchFamily="34" charset="0"/>
                          <a:cs typeface="Times New Roman" panose="02020603050405020304" pitchFamily="18" charset="0"/>
                        </a:rPr>
                        <a:t>OP 5</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07000"/>
                        </a:lnSpc>
                        <a:spcAft>
                          <a:spcPts val="0"/>
                        </a:spcAft>
                      </a:pPr>
                      <a:r>
                        <a:rPr lang="nl-NL" sz="900" b="1">
                          <a:effectLst/>
                          <a:latin typeface="Arial" panose="020B0604020202020204" pitchFamily="34" charset="0"/>
                          <a:ea typeface="Calibri" panose="020F0502020204030204" pitchFamily="34" charset="0"/>
                          <a:cs typeface="Times New Roman" panose="02020603050405020304" pitchFamily="18" charset="0"/>
                        </a:rPr>
                        <a:t>OP 6</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07000"/>
                        </a:lnSpc>
                        <a:spcAft>
                          <a:spcPts val="0"/>
                        </a:spcAft>
                      </a:pPr>
                      <a:r>
                        <a:rPr lang="nl-NL" sz="900" b="1">
                          <a:effectLst/>
                          <a:latin typeface="Arial" panose="020B0604020202020204" pitchFamily="34" charset="0"/>
                          <a:ea typeface="Calibri" panose="020F0502020204030204" pitchFamily="34" charset="0"/>
                          <a:cs typeface="Times New Roman" panose="02020603050405020304" pitchFamily="18" charset="0"/>
                        </a:rPr>
                        <a:t>OP 7</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07000"/>
                        </a:lnSpc>
                        <a:spcAft>
                          <a:spcPts val="0"/>
                        </a:spcAft>
                      </a:pPr>
                      <a:r>
                        <a:rPr lang="nl-NL" sz="900" b="1">
                          <a:effectLst/>
                          <a:latin typeface="Arial" panose="020B0604020202020204" pitchFamily="34" charset="0"/>
                          <a:ea typeface="Calibri" panose="020F0502020204030204" pitchFamily="34" charset="0"/>
                          <a:cs typeface="Times New Roman" panose="02020603050405020304" pitchFamily="18" charset="0"/>
                        </a:rPr>
                        <a:t>OP 8</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841809834"/>
                  </a:ext>
                </a:extLst>
              </a:tr>
              <a:tr h="0">
                <a:tc>
                  <a:txBody>
                    <a:bodyPr/>
                    <a:lstStyle/>
                    <a:p>
                      <a:pPr>
                        <a:lnSpc>
                          <a:spcPct val="107000"/>
                        </a:lnSpc>
                        <a:spcAft>
                          <a:spcPts val="0"/>
                        </a:spcAft>
                      </a:pPr>
                      <a:r>
                        <a:rPr lang="nl-NL" sz="900">
                          <a:effectLst/>
                          <a:latin typeface="Arial" panose="020B0604020202020204" pitchFamily="34" charset="0"/>
                          <a:ea typeface="Calibri" panose="020F0502020204030204" pitchFamily="34" charset="0"/>
                          <a:cs typeface="Times New Roman" panose="02020603050405020304" pitchFamily="18" charset="0"/>
                        </a:rPr>
                        <a:t>Loopbaan &amp; Burgerschap</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tc>
                  <a:txBody>
                    <a:bodyPr/>
                    <a:lstStyle/>
                    <a:p>
                      <a:pPr>
                        <a:lnSpc>
                          <a:spcPct val="107000"/>
                        </a:lnSpc>
                        <a:spcAft>
                          <a:spcPts val="0"/>
                        </a:spcAft>
                      </a:pPr>
                      <a:r>
                        <a:rPr lang="nl-NL" sz="900">
                          <a:effectLst/>
                          <a:latin typeface="Arial" panose="020B0604020202020204" pitchFamily="34" charset="0"/>
                          <a:ea typeface="Calibri" panose="020F0502020204030204" pitchFamily="34" charset="0"/>
                          <a:cs typeface="Times New Roman" panose="02020603050405020304" pitchFamily="18" charset="0"/>
                        </a:rPr>
                        <a:t>Loopbaan &amp; Burgerschap</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nl-NL" sz="900">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tc>
                  <a:txBody>
                    <a:bodyPr/>
                    <a:lstStyle/>
                    <a:p>
                      <a:pPr>
                        <a:lnSpc>
                          <a:spcPct val="107000"/>
                        </a:lnSpc>
                        <a:spcAft>
                          <a:spcPts val="0"/>
                        </a:spcAft>
                      </a:pPr>
                      <a:r>
                        <a:rPr lang="nl-NL" sz="900">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nl-NL" sz="900">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nl-NL" sz="900">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NL" sz="900">
                          <a:effectLst/>
                          <a:latin typeface="Arial" panose="020B0604020202020204" pitchFamily="34" charset="0"/>
                          <a:ea typeface="Calibri" panose="020F0502020204030204" pitchFamily="34" charset="0"/>
                          <a:cs typeface="Times New Roman" panose="02020603050405020304" pitchFamily="18" charset="0"/>
                        </a:rPr>
                        <a:t>Keuzedeel 2: Internationaal 1 Interculturele diversiteit</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AD47"/>
                    </a:solidFill>
                  </a:tcPr>
                </a:tc>
                <a:extLst>
                  <a:ext uri="{0D108BD9-81ED-4DB2-BD59-A6C34878D82A}">
                    <a16:rowId xmlns:a16="http://schemas.microsoft.com/office/drawing/2014/main" val="3589712093"/>
                  </a:ext>
                </a:extLst>
              </a:tr>
              <a:tr h="0">
                <a:tc>
                  <a:txBody>
                    <a:bodyPr/>
                    <a:lstStyle/>
                    <a:p>
                      <a:pPr>
                        <a:lnSpc>
                          <a:spcPct val="107000"/>
                        </a:lnSpc>
                        <a:spcAft>
                          <a:spcPts val="0"/>
                        </a:spcAft>
                      </a:pPr>
                      <a:r>
                        <a:rPr lang="nl-NL" sz="900">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NL" sz="900">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NL" sz="900">
                          <a:effectLst/>
                          <a:latin typeface="Arial" panose="020B0604020202020204" pitchFamily="34" charset="0"/>
                          <a:ea typeface="Calibri" panose="020F0502020204030204" pitchFamily="34" charset="0"/>
                          <a:cs typeface="Times New Roman" panose="02020603050405020304" pitchFamily="18" charset="0"/>
                        </a:rPr>
                        <a:t>B1-K1-W1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nl-NL" sz="900">
                          <a:effectLst/>
                          <a:latin typeface="Arial" panose="020B0604020202020204" pitchFamily="34" charset="0"/>
                          <a:ea typeface="Calibri" panose="020F0502020204030204" pitchFamily="34" charset="0"/>
                          <a:cs typeface="Times New Roman" panose="02020603050405020304" pitchFamily="18" charset="0"/>
                        </a:rPr>
                        <a:t>Inventariseert de ondersteuning van de cliënt</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a:lnSpc>
                          <a:spcPct val="107000"/>
                        </a:lnSpc>
                        <a:spcAft>
                          <a:spcPts val="0"/>
                        </a:spcAft>
                      </a:pPr>
                      <a:r>
                        <a:rPr lang="nl-NL" sz="900">
                          <a:effectLst/>
                          <a:latin typeface="Arial" panose="020B0604020202020204" pitchFamily="34" charset="0"/>
                          <a:ea typeface="Calibri" panose="020F0502020204030204" pitchFamily="34" charset="0"/>
                          <a:cs typeface="Times New Roman" panose="02020603050405020304" pitchFamily="18" charset="0"/>
                        </a:rPr>
                        <a:t>B1-K1-W5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nl-NL" sz="900">
                          <a:effectLst/>
                          <a:latin typeface="Arial" panose="020B0604020202020204" pitchFamily="34" charset="0"/>
                          <a:ea typeface="Calibri" panose="020F0502020204030204" pitchFamily="34" charset="0"/>
                          <a:cs typeface="Times New Roman" panose="02020603050405020304" pitchFamily="18" charset="0"/>
                        </a:rPr>
                        <a:t>Reageert op onvoorziene crisissituaties</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extLst>
                  <a:ext uri="{0D108BD9-81ED-4DB2-BD59-A6C34878D82A}">
                    <a16:rowId xmlns:a16="http://schemas.microsoft.com/office/drawing/2014/main" val="1519187281"/>
                  </a:ext>
                </a:extLst>
              </a:tr>
              <a:tr h="0">
                <a:tc>
                  <a:txBody>
                    <a:bodyPr/>
                    <a:lstStyle/>
                    <a:p>
                      <a:pPr>
                        <a:lnSpc>
                          <a:spcPct val="107000"/>
                        </a:lnSpc>
                        <a:spcAft>
                          <a:spcPts val="0"/>
                        </a:spcAft>
                      </a:pPr>
                      <a:r>
                        <a:rPr lang="nl-NL" sz="900">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NL" sz="900">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NL" sz="900">
                          <a:effectLst/>
                          <a:latin typeface="Arial" panose="020B0604020202020204" pitchFamily="34" charset="0"/>
                          <a:ea typeface="Calibri" panose="020F0502020204030204" pitchFamily="34" charset="0"/>
                          <a:cs typeface="Times New Roman" panose="02020603050405020304" pitchFamily="18" charset="0"/>
                        </a:rPr>
                        <a:t>B1-K1-W2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nl-NL" sz="900">
                          <a:effectLst/>
                          <a:latin typeface="Arial" panose="020B0604020202020204" pitchFamily="34" charset="0"/>
                          <a:ea typeface="Calibri" panose="020F0502020204030204" pitchFamily="34" charset="0"/>
                          <a:cs typeface="Times New Roman" panose="02020603050405020304" pitchFamily="18" charset="0"/>
                        </a:rPr>
                        <a:t>Ondersteunt de cliënt met zijn persoonlijke verzorging</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a:lnSpc>
                          <a:spcPct val="107000"/>
                        </a:lnSpc>
                        <a:spcAft>
                          <a:spcPts val="0"/>
                        </a:spcAft>
                      </a:pPr>
                      <a:r>
                        <a:rPr lang="nl-NL" sz="900">
                          <a:effectLst/>
                          <a:latin typeface="Arial" panose="020B0604020202020204" pitchFamily="34" charset="0"/>
                          <a:ea typeface="Calibri" panose="020F0502020204030204" pitchFamily="34" charset="0"/>
                          <a:cs typeface="Times New Roman" panose="02020603050405020304" pitchFamily="18" charset="0"/>
                        </a:rPr>
                        <a:t>B1-K1-W6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nl-NL" sz="900">
                          <a:effectLst/>
                          <a:latin typeface="Arial" panose="020B0604020202020204" pitchFamily="34" charset="0"/>
                          <a:ea typeface="Calibri" panose="020F0502020204030204" pitchFamily="34" charset="0"/>
                          <a:cs typeface="Times New Roman" panose="02020603050405020304" pitchFamily="18" charset="0"/>
                        </a:rPr>
                        <a:t>Stemt de werkzaamheden af</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extLst>
                  <a:ext uri="{0D108BD9-81ED-4DB2-BD59-A6C34878D82A}">
                    <a16:rowId xmlns:a16="http://schemas.microsoft.com/office/drawing/2014/main" val="2825280932"/>
                  </a:ext>
                </a:extLst>
              </a:tr>
              <a:tr h="0">
                <a:tc>
                  <a:txBody>
                    <a:bodyPr/>
                    <a:lstStyle/>
                    <a:p>
                      <a:pPr>
                        <a:lnSpc>
                          <a:spcPct val="107000"/>
                        </a:lnSpc>
                        <a:spcAft>
                          <a:spcPts val="0"/>
                        </a:spcAft>
                      </a:pPr>
                      <a:r>
                        <a:rPr lang="nl-NL" sz="900">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NL" sz="900">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tabLst>
                          <a:tab pos="596900" algn="l"/>
                        </a:tabLst>
                      </a:pPr>
                      <a:r>
                        <a:rPr lang="nl-NL" sz="900">
                          <a:effectLst/>
                          <a:latin typeface="Arial" panose="020B0604020202020204" pitchFamily="34" charset="0"/>
                          <a:ea typeface="Calibri" panose="020F0502020204030204" pitchFamily="34" charset="0"/>
                          <a:cs typeface="Times New Roman" panose="02020603050405020304" pitchFamily="18" charset="0"/>
                        </a:rPr>
                        <a:t>B1-K1-W3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tabLst>
                          <a:tab pos="596900" algn="l"/>
                        </a:tabLst>
                      </a:pPr>
                      <a:r>
                        <a:rPr lang="nl-NL" sz="900">
                          <a:effectLst/>
                          <a:latin typeface="Arial" panose="020B0604020202020204" pitchFamily="34" charset="0"/>
                          <a:ea typeface="Calibri" panose="020F0502020204030204" pitchFamily="34" charset="0"/>
                          <a:cs typeface="Times New Roman" panose="02020603050405020304" pitchFamily="18" charset="0"/>
                        </a:rPr>
                        <a:t>Ondersteunt de cliënt bij wonen en huishouding</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a:lnSpc>
                          <a:spcPct val="107000"/>
                        </a:lnSpc>
                        <a:spcAft>
                          <a:spcPts val="0"/>
                        </a:spcAft>
                      </a:pPr>
                      <a:r>
                        <a:rPr lang="nl-NL" sz="900">
                          <a:effectLst/>
                          <a:latin typeface="Arial" panose="020B0604020202020204" pitchFamily="34" charset="0"/>
                          <a:ea typeface="Calibri" panose="020F0502020204030204" pitchFamily="34" charset="0"/>
                          <a:cs typeface="Times New Roman" panose="02020603050405020304" pitchFamily="18" charset="0"/>
                        </a:rPr>
                        <a:t>B1-K1-W7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nl-NL" sz="900">
                          <a:effectLst/>
                          <a:latin typeface="Arial" panose="020B0604020202020204" pitchFamily="34" charset="0"/>
                          <a:ea typeface="Calibri" panose="020F0502020204030204" pitchFamily="34" charset="0"/>
                          <a:cs typeface="Times New Roman" panose="02020603050405020304" pitchFamily="18" charset="0"/>
                        </a:rPr>
                        <a:t>Evalueert de geboden ondersteuning</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extLst>
                  <a:ext uri="{0D108BD9-81ED-4DB2-BD59-A6C34878D82A}">
                    <a16:rowId xmlns:a16="http://schemas.microsoft.com/office/drawing/2014/main" val="882840503"/>
                  </a:ext>
                </a:extLst>
              </a:tr>
              <a:tr h="0">
                <a:tc>
                  <a:txBody>
                    <a:bodyPr/>
                    <a:lstStyle/>
                    <a:p>
                      <a:pPr>
                        <a:lnSpc>
                          <a:spcPct val="107000"/>
                        </a:lnSpc>
                        <a:spcAft>
                          <a:spcPts val="0"/>
                        </a:spcAft>
                      </a:pPr>
                      <a:r>
                        <a:rPr lang="nl-NL" sz="900">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NL" sz="900">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NL" sz="900">
                          <a:effectLst/>
                          <a:latin typeface="Arial" panose="020B0604020202020204" pitchFamily="34" charset="0"/>
                          <a:ea typeface="Calibri" panose="020F0502020204030204" pitchFamily="34" charset="0"/>
                          <a:cs typeface="Times New Roman" panose="02020603050405020304" pitchFamily="18" charset="0"/>
                        </a:rPr>
                        <a:t>B1-K1-W3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nl-NL" sz="900">
                          <a:effectLst/>
                          <a:latin typeface="Arial" panose="020B0604020202020204" pitchFamily="34" charset="0"/>
                          <a:ea typeface="Calibri" panose="020F0502020204030204" pitchFamily="34" charset="0"/>
                          <a:cs typeface="Times New Roman" panose="02020603050405020304" pitchFamily="18" charset="0"/>
                        </a:rPr>
                        <a:t>Ondersteunt de cliënt bij dagbesteding</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a:lnSpc>
                          <a:spcPct val="107000"/>
                        </a:lnSpc>
                        <a:spcAft>
                          <a:spcPts val="0"/>
                        </a:spcAft>
                      </a:pPr>
                      <a:r>
                        <a:rPr lang="nl-NL" sz="900">
                          <a:effectLst/>
                          <a:latin typeface="Arial" panose="020B0604020202020204" pitchFamily="34" charset="0"/>
                          <a:ea typeface="Calibri" panose="020F0502020204030204" pitchFamily="34" charset="0"/>
                          <a:cs typeface="Times New Roman" panose="02020603050405020304" pitchFamily="18" charset="0"/>
                        </a:rPr>
                        <a:t>B1-K2-W1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nl-NL" sz="900">
                          <a:effectLst/>
                          <a:latin typeface="Arial" panose="020B0604020202020204" pitchFamily="34" charset="0"/>
                          <a:ea typeface="Calibri" panose="020F0502020204030204" pitchFamily="34" charset="0"/>
                          <a:cs typeface="Times New Roman" panose="02020603050405020304" pitchFamily="18" charset="0"/>
                        </a:rPr>
                        <a:t>Werkt aan de eigen deskundigheid</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extLst>
                  <a:ext uri="{0D108BD9-81ED-4DB2-BD59-A6C34878D82A}">
                    <a16:rowId xmlns:a16="http://schemas.microsoft.com/office/drawing/2014/main" val="113241081"/>
                  </a:ext>
                </a:extLst>
              </a:tr>
              <a:tr h="0">
                <a:tc>
                  <a:txBody>
                    <a:bodyPr/>
                    <a:lstStyle/>
                    <a:p>
                      <a:pPr>
                        <a:lnSpc>
                          <a:spcPct val="107000"/>
                        </a:lnSpc>
                        <a:spcAft>
                          <a:spcPts val="0"/>
                        </a:spcAft>
                      </a:pPr>
                      <a:r>
                        <a:rPr lang="nl-NL" sz="900">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NL" sz="900">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NL" sz="900">
                          <a:effectLst/>
                          <a:latin typeface="Arial"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NL" sz="900" dirty="0">
                          <a:effectLst/>
                          <a:latin typeface="Arial" panose="020B0604020202020204" pitchFamily="34" charset="0"/>
                          <a:ea typeface="Calibri" panose="020F0502020204030204" pitchFamily="34" charset="0"/>
                          <a:cs typeface="Times New Roman" panose="02020603050405020304" pitchFamily="18" charset="0"/>
                        </a:rPr>
                        <a:t>B1-K2-W2 </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nl-NL" sz="900" dirty="0">
                          <a:effectLst/>
                          <a:latin typeface="Arial" panose="020B0604020202020204" pitchFamily="34" charset="0"/>
                          <a:ea typeface="Calibri" panose="020F0502020204030204" pitchFamily="34" charset="0"/>
                          <a:cs typeface="Times New Roman" panose="02020603050405020304" pitchFamily="18" charset="0"/>
                        </a:rPr>
                        <a:t>Werkt aan het bevorderen en bewaken van kwaliteitszorg</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extLst>
                  <a:ext uri="{0D108BD9-81ED-4DB2-BD59-A6C34878D82A}">
                    <a16:rowId xmlns:a16="http://schemas.microsoft.com/office/drawing/2014/main" val="1410272920"/>
                  </a:ext>
                </a:extLst>
              </a:tr>
            </a:tbl>
          </a:graphicData>
        </a:graphic>
      </p:graphicFrame>
      <p:sp>
        <p:nvSpPr>
          <p:cNvPr id="5" name="Rectangle 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l-NL"/>
          </a:p>
        </p:txBody>
      </p:sp>
    </p:spTree>
    <p:extLst>
      <p:ext uri="{BB962C8B-B14F-4D97-AF65-F5344CB8AC3E}">
        <p14:creationId xmlns:p14="http://schemas.microsoft.com/office/powerpoint/2010/main" val="20001625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Examineren: werkprocessen</a:t>
            </a:r>
            <a:endParaRPr lang="nl-NL" dirty="0"/>
          </a:p>
        </p:txBody>
      </p:sp>
      <p:sp>
        <p:nvSpPr>
          <p:cNvPr id="3" name="Tijdelijke aanduiding voor inhoud 2"/>
          <p:cNvSpPr>
            <a:spLocks noGrp="1"/>
          </p:cNvSpPr>
          <p:nvPr>
            <p:ph sz="quarter" idx="1"/>
          </p:nvPr>
        </p:nvSpPr>
        <p:spPr/>
        <p:txBody>
          <a:bodyPr>
            <a:normAutofit/>
          </a:bodyPr>
          <a:lstStyle/>
          <a:p>
            <a:pPr>
              <a:buNone/>
            </a:pPr>
            <a:r>
              <a:rPr lang="nl-NL" dirty="0" smtClean="0"/>
              <a:t>Opbouw </a:t>
            </a:r>
            <a:r>
              <a:rPr lang="nl-NL" dirty="0"/>
              <a:t>examenopdrachten:</a:t>
            </a:r>
          </a:p>
          <a:p>
            <a:pPr lvl="1"/>
            <a:r>
              <a:rPr lang="nl-NL" dirty="0"/>
              <a:t>Elk werkproces wordt </a:t>
            </a:r>
            <a:r>
              <a:rPr lang="nl-NL" dirty="0" smtClean="0"/>
              <a:t>apart geëxamineerd</a:t>
            </a:r>
            <a:endParaRPr lang="nl-NL" dirty="0"/>
          </a:p>
          <a:p>
            <a:pPr lvl="1"/>
            <a:r>
              <a:rPr lang="nl-NL" dirty="0" smtClean="0"/>
              <a:t>Werkprocessen </a:t>
            </a:r>
            <a:r>
              <a:rPr lang="nl-NL" dirty="0"/>
              <a:t>worden eenmalig geëxamineerd</a:t>
            </a:r>
          </a:p>
          <a:p>
            <a:pPr lvl="1"/>
            <a:endParaRPr lang="nl-NL" dirty="0"/>
          </a:p>
          <a:p>
            <a:pPr>
              <a:buFont typeface="Wingdings" panose="05000000000000000000" pitchFamily="2" charset="2"/>
              <a:buChar char="§"/>
            </a:pPr>
            <a:endParaRPr lang="nl-NL" dirty="0"/>
          </a:p>
          <a:p>
            <a:pPr>
              <a:buFontTx/>
              <a:buChar char="-"/>
            </a:pPr>
            <a:endParaRPr lang="nl-NL" dirty="0"/>
          </a:p>
        </p:txBody>
      </p:sp>
    </p:spTree>
    <p:extLst>
      <p:ext uri="{BB962C8B-B14F-4D97-AF65-F5344CB8AC3E}">
        <p14:creationId xmlns:p14="http://schemas.microsoft.com/office/powerpoint/2010/main" val="3164410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NL" sz="2800"/>
              <a:t>Wanneer mag de student beginnen met het examen?</a:t>
            </a:r>
          </a:p>
        </p:txBody>
      </p:sp>
      <p:sp>
        <p:nvSpPr>
          <p:cNvPr id="3" name="Tijdelijke aanduiding voor inhoud 2"/>
          <p:cNvSpPr>
            <a:spLocks noGrp="1"/>
          </p:cNvSpPr>
          <p:nvPr>
            <p:ph sz="quarter" idx="1"/>
          </p:nvPr>
        </p:nvSpPr>
        <p:spPr/>
        <p:txBody>
          <a:bodyPr>
            <a:normAutofit/>
          </a:bodyPr>
          <a:lstStyle/>
          <a:p>
            <a:r>
              <a:rPr lang="nl-NL" sz="2600" dirty="0">
                <a:ea typeface="Arial Unicode MS" pitchFamily="34" charset="-128"/>
                <a:cs typeface="Arial Unicode MS" pitchFamily="34" charset="-128"/>
              </a:rPr>
              <a:t>Als </a:t>
            </a:r>
            <a:r>
              <a:rPr lang="nl-NL" sz="2600" dirty="0" smtClean="0">
                <a:ea typeface="Arial Unicode MS" pitchFamily="34" charset="-128"/>
                <a:cs typeface="Arial Unicode MS" pitchFamily="34" charset="-128"/>
              </a:rPr>
              <a:t>de </a:t>
            </a:r>
            <a:r>
              <a:rPr lang="nl-NL" sz="2600" dirty="0">
                <a:ea typeface="Arial Unicode MS" pitchFamily="34" charset="-128"/>
                <a:cs typeface="Arial Unicode MS" pitchFamily="34" charset="-128"/>
              </a:rPr>
              <a:t>student </a:t>
            </a:r>
            <a:r>
              <a:rPr lang="nl-NL" sz="2600" dirty="0" smtClean="0">
                <a:ea typeface="Arial Unicode MS" pitchFamily="34" charset="-128"/>
                <a:cs typeface="Arial Unicode MS" pitchFamily="34" charset="-128"/>
              </a:rPr>
              <a:t>aan de </a:t>
            </a:r>
            <a:r>
              <a:rPr lang="nl-NL" sz="2600" dirty="0">
                <a:ea typeface="Arial Unicode MS" pitchFamily="34" charset="-128"/>
                <a:cs typeface="Arial Unicode MS" pitchFamily="34" charset="-128"/>
              </a:rPr>
              <a:t>voortgangscriteria van de opleiding heeft </a:t>
            </a:r>
            <a:r>
              <a:rPr lang="nl-NL" sz="2600" dirty="0" smtClean="0">
                <a:ea typeface="Arial Unicode MS" pitchFamily="34" charset="-128"/>
                <a:cs typeface="Arial Unicode MS" pitchFamily="34" charset="-128"/>
              </a:rPr>
              <a:t>voldaan (praktijk </a:t>
            </a:r>
            <a:r>
              <a:rPr lang="nl-NL" sz="2600" dirty="0">
                <a:ea typeface="Arial Unicode MS" pitchFamily="34" charset="-128"/>
                <a:cs typeface="Arial Unicode MS" pitchFamily="34" charset="-128"/>
              </a:rPr>
              <a:t>en onderwijs</a:t>
            </a:r>
            <a:r>
              <a:rPr lang="nl-NL" sz="2600" dirty="0" smtClean="0">
                <a:ea typeface="Arial Unicode MS" pitchFamily="34" charset="-128"/>
                <a:cs typeface="Arial Unicode MS" pitchFamily="34" charset="-128"/>
              </a:rPr>
              <a:t>) = STARTBEWIJS</a:t>
            </a:r>
            <a:endParaRPr lang="nl-NL" sz="2600" dirty="0">
              <a:ea typeface="Arial Unicode MS" pitchFamily="34" charset="-128"/>
              <a:cs typeface="Arial Unicode MS" pitchFamily="34" charset="-128"/>
            </a:endParaRPr>
          </a:p>
          <a:p>
            <a:r>
              <a:rPr lang="nl-NL" sz="2600" dirty="0">
                <a:ea typeface="Arial Unicode MS" pitchFamily="34" charset="-128"/>
                <a:cs typeface="Arial Unicode MS" pitchFamily="34" charset="-128"/>
              </a:rPr>
              <a:t>Als de student een planning heeft gemaakt van het examenonderdeel </a:t>
            </a:r>
            <a:endParaRPr lang="nl-NL" sz="2600" dirty="0" smtClean="0">
              <a:ea typeface="Arial Unicode MS" pitchFamily="34" charset="-128"/>
              <a:cs typeface="Arial Unicode MS" pitchFamily="34" charset="-128"/>
            </a:endParaRPr>
          </a:p>
          <a:p>
            <a:r>
              <a:rPr lang="nl-NL" sz="2600" dirty="0" smtClean="0">
                <a:ea typeface="Arial Unicode MS" pitchFamily="34" charset="-128"/>
                <a:cs typeface="Arial Unicode MS" pitchFamily="34" charset="-128"/>
              </a:rPr>
              <a:t>De </a:t>
            </a:r>
            <a:r>
              <a:rPr lang="nl-NL" sz="2600" dirty="0">
                <a:ea typeface="Arial Unicode MS" pitchFamily="34" charset="-128"/>
                <a:cs typeface="Arial Unicode MS" pitchFamily="34" charset="-128"/>
              </a:rPr>
              <a:t>planning moet ondertekend zijn door de beoordelaar praktijk ter </a:t>
            </a:r>
            <a:r>
              <a:rPr lang="nl-NL" sz="2600" dirty="0" smtClean="0">
                <a:ea typeface="Arial Unicode MS" pitchFamily="34" charset="-128"/>
                <a:cs typeface="Arial Unicode MS" pitchFamily="34" charset="-128"/>
              </a:rPr>
              <a:t>goedkeuring</a:t>
            </a:r>
            <a:endParaRPr lang="nl-NL" sz="2600" dirty="0">
              <a:ea typeface="Arial Unicode MS" pitchFamily="34" charset="-128"/>
              <a:cs typeface="Arial Unicode MS" pitchFamily="34" charset="-128"/>
            </a:endParaRPr>
          </a:p>
          <a:p>
            <a:endParaRPr lang="nl-NL" dirty="0"/>
          </a:p>
        </p:txBody>
      </p:sp>
    </p:spTree>
    <p:extLst>
      <p:ext uri="{BB962C8B-B14F-4D97-AF65-F5344CB8AC3E}">
        <p14:creationId xmlns:p14="http://schemas.microsoft.com/office/powerpoint/2010/main" val="13617480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NL" dirty="0" smtClean="0"/>
              <a:t>Procedure startbewijs</a:t>
            </a:r>
            <a:endParaRPr lang="nl-NL" dirty="0"/>
          </a:p>
        </p:txBody>
      </p:sp>
      <p:sp>
        <p:nvSpPr>
          <p:cNvPr id="3" name="Tijdelijke aanduiding voor inhoud 2"/>
          <p:cNvSpPr>
            <a:spLocks noGrp="1"/>
          </p:cNvSpPr>
          <p:nvPr>
            <p:ph sz="quarter" idx="1"/>
          </p:nvPr>
        </p:nvSpPr>
        <p:spPr/>
        <p:txBody>
          <a:bodyPr>
            <a:normAutofit/>
          </a:bodyPr>
          <a:lstStyle/>
          <a:p>
            <a:pPr lvl="0"/>
            <a:r>
              <a:rPr lang="nl-NL" dirty="0" smtClean="0"/>
              <a:t>De </a:t>
            </a:r>
            <a:r>
              <a:rPr lang="nl-NL" dirty="0"/>
              <a:t>student print het (lege) startbewijs </a:t>
            </a:r>
            <a:r>
              <a:rPr lang="nl-NL" dirty="0" smtClean="0"/>
              <a:t>uit </a:t>
            </a:r>
            <a:r>
              <a:rPr lang="nl-NL" dirty="0"/>
              <a:t>van het desbetreffende examen en vult hem in</a:t>
            </a:r>
          </a:p>
          <a:p>
            <a:pPr lvl="0"/>
            <a:r>
              <a:rPr lang="nl-NL" dirty="0"/>
              <a:t>De student overhandigt het ingevulde startbewijs aan zijn/haar LOB’er</a:t>
            </a:r>
          </a:p>
          <a:p>
            <a:pPr lvl="0"/>
            <a:r>
              <a:rPr lang="nl-NL" dirty="0"/>
              <a:t>De LOB’er checkt aan de hand van de gegevens uit DSDO of de student met het examen mag starten en tekent het startbewijs</a:t>
            </a:r>
          </a:p>
          <a:p>
            <a:endParaRPr lang="nl-NL" dirty="0"/>
          </a:p>
        </p:txBody>
      </p:sp>
    </p:spTree>
    <p:extLst>
      <p:ext uri="{BB962C8B-B14F-4D97-AF65-F5344CB8AC3E}">
        <p14:creationId xmlns:p14="http://schemas.microsoft.com/office/powerpoint/2010/main" val="28222850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Planningsformulier examen</a:t>
            </a:r>
          </a:p>
        </p:txBody>
      </p:sp>
      <p:graphicFrame>
        <p:nvGraphicFramePr>
          <p:cNvPr id="6" name="Tabel 5"/>
          <p:cNvGraphicFramePr>
            <a:graphicFrameLocks noGrp="1"/>
          </p:cNvGraphicFramePr>
          <p:nvPr/>
        </p:nvGraphicFramePr>
        <p:xfrm>
          <a:off x="611719" y="2593966"/>
          <a:ext cx="8155512" cy="2538430"/>
        </p:xfrm>
        <a:graphic>
          <a:graphicData uri="http://schemas.openxmlformats.org/drawingml/2006/table">
            <a:tbl>
              <a:tblPr firstRow="1" firstCol="1" bandRow="1"/>
              <a:tblGrid>
                <a:gridCol w="106910">
                  <a:extLst>
                    <a:ext uri="{9D8B030D-6E8A-4147-A177-3AD203B41FA5}">
                      <a16:colId xmlns:a16="http://schemas.microsoft.com/office/drawing/2014/main" val="582434692"/>
                    </a:ext>
                  </a:extLst>
                </a:gridCol>
                <a:gridCol w="1127874">
                  <a:extLst>
                    <a:ext uri="{9D8B030D-6E8A-4147-A177-3AD203B41FA5}">
                      <a16:colId xmlns:a16="http://schemas.microsoft.com/office/drawing/2014/main" val="4275439754"/>
                    </a:ext>
                  </a:extLst>
                </a:gridCol>
                <a:gridCol w="1329031">
                  <a:extLst>
                    <a:ext uri="{9D8B030D-6E8A-4147-A177-3AD203B41FA5}">
                      <a16:colId xmlns:a16="http://schemas.microsoft.com/office/drawing/2014/main" val="333934265"/>
                    </a:ext>
                  </a:extLst>
                </a:gridCol>
                <a:gridCol w="2052847">
                  <a:extLst>
                    <a:ext uri="{9D8B030D-6E8A-4147-A177-3AD203B41FA5}">
                      <a16:colId xmlns:a16="http://schemas.microsoft.com/office/drawing/2014/main" val="338573191"/>
                    </a:ext>
                  </a:extLst>
                </a:gridCol>
                <a:gridCol w="1175547">
                  <a:extLst>
                    <a:ext uri="{9D8B030D-6E8A-4147-A177-3AD203B41FA5}">
                      <a16:colId xmlns:a16="http://schemas.microsoft.com/office/drawing/2014/main" val="2866411504"/>
                    </a:ext>
                  </a:extLst>
                </a:gridCol>
                <a:gridCol w="562774">
                  <a:extLst>
                    <a:ext uri="{9D8B030D-6E8A-4147-A177-3AD203B41FA5}">
                      <a16:colId xmlns:a16="http://schemas.microsoft.com/office/drawing/2014/main" val="556513325"/>
                    </a:ext>
                  </a:extLst>
                </a:gridCol>
                <a:gridCol w="1800529">
                  <a:extLst>
                    <a:ext uri="{9D8B030D-6E8A-4147-A177-3AD203B41FA5}">
                      <a16:colId xmlns:a16="http://schemas.microsoft.com/office/drawing/2014/main" val="144693733"/>
                    </a:ext>
                  </a:extLst>
                </a:gridCol>
              </a:tblGrid>
              <a:tr h="328948">
                <a:tc>
                  <a:txBody>
                    <a:bodyPr/>
                    <a:lstStyle/>
                    <a:p>
                      <a:pPr algn="l">
                        <a:lnSpc>
                          <a:spcPct val="107000"/>
                        </a:lnSpc>
                      </a:pPr>
                      <a:endParaRPr lang="nl-NL" sz="1000">
                        <a:effectLst/>
                        <a:latin typeface="Calibri" panose="020F0502020204030204" pitchFamily="34" charset="0"/>
                        <a:cs typeface="Times New Roman" panose="02020603050405020304" pitchFamily="18" charset="0"/>
                      </a:endParaRPr>
                    </a:p>
                  </a:txBody>
                  <a:tcPr marL="40755" marR="40755" marT="0" marB="0" anchor="b">
                    <a:lnL>
                      <a:noFill/>
                    </a:lnL>
                    <a:lnR w="12700" cap="flat" cmpd="sng" algn="ctr">
                      <a:solidFill>
                        <a:srgbClr val="FFFFFF"/>
                      </a:solidFill>
                      <a:prstDash val="solid"/>
                      <a:round/>
                      <a:headEnd type="none" w="med" len="med"/>
                      <a:tailEnd type="none" w="med" len="med"/>
                    </a:lnR>
                    <a:lnT>
                      <a:noFill/>
                    </a:lnT>
                    <a:lnB>
                      <a:noFill/>
                    </a:lnB>
                  </a:tcPr>
                </a:tc>
                <a:tc>
                  <a:txBody>
                    <a:bodyPr/>
                    <a:lstStyle/>
                    <a:p>
                      <a:pPr algn="ctr">
                        <a:lnSpc>
                          <a:spcPct val="107000"/>
                        </a:lnSpc>
                        <a:spcAft>
                          <a:spcPts val="0"/>
                        </a:spcAft>
                      </a:pPr>
                      <a:r>
                        <a:rPr lang="nl-NL" sz="100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Wat</a:t>
                      </a:r>
                      <a:endParaRPr lang="nl-NL" sz="1000">
                        <a:effectLst/>
                        <a:latin typeface="Calibri" panose="020F0502020204030204" pitchFamily="34" charset="0"/>
                        <a:ea typeface="Calibri" panose="020F0502020204030204" pitchFamily="34" charset="0"/>
                        <a:cs typeface="Times New Roman" panose="02020603050405020304" pitchFamily="18" charset="0"/>
                      </a:endParaRPr>
                    </a:p>
                  </a:txBody>
                  <a:tcPr marL="40755" marR="40755"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ctr">
                        <a:lnSpc>
                          <a:spcPct val="107000"/>
                        </a:lnSpc>
                        <a:spcAft>
                          <a:spcPts val="0"/>
                        </a:spcAft>
                      </a:pPr>
                      <a:r>
                        <a:rPr lang="nl-NL" sz="100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Wie</a:t>
                      </a:r>
                      <a:endParaRPr lang="nl-NL" sz="1000">
                        <a:effectLst/>
                        <a:latin typeface="Calibri" panose="020F0502020204030204" pitchFamily="34" charset="0"/>
                        <a:ea typeface="Calibri" panose="020F0502020204030204" pitchFamily="34" charset="0"/>
                        <a:cs typeface="Times New Roman" panose="02020603050405020304" pitchFamily="18" charset="0"/>
                      </a:endParaRPr>
                    </a:p>
                  </a:txBody>
                  <a:tcPr marL="40755" marR="40755"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ctr">
                        <a:lnSpc>
                          <a:spcPct val="107000"/>
                        </a:lnSpc>
                        <a:spcAft>
                          <a:spcPts val="0"/>
                        </a:spcAft>
                      </a:pPr>
                      <a:r>
                        <a:rPr lang="nl-NL" sz="100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Waarom</a:t>
                      </a:r>
                      <a:endParaRPr lang="nl-NL" sz="1000">
                        <a:effectLst/>
                        <a:latin typeface="Calibri" panose="020F0502020204030204" pitchFamily="34" charset="0"/>
                        <a:ea typeface="Calibri" panose="020F0502020204030204" pitchFamily="34" charset="0"/>
                        <a:cs typeface="Times New Roman" panose="02020603050405020304" pitchFamily="18" charset="0"/>
                      </a:endParaRPr>
                    </a:p>
                  </a:txBody>
                  <a:tcPr marL="40755" marR="40755"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ctr">
                        <a:lnSpc>
                          <a:spcPct val="107000"/>
                        </a:lnSpc>
                        <a:spcAft>
                          <a:spcPts val="0"/>
                        </a:spcAft>
                      </a:pPr>
                      <a:r>
                        <a:rPr lang="nl-NL" sz="100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WAAR</a:t>
                      </a:r>
                      <a:endParaRPr lang="nl-NL" sz="1000">
                        <a:effectLst/>
                        <a:latin typeface="Calibri" panose="020F0502020204030204" pitchFamily="34" charset="0"/>
                        <a:ea typeface="Calibri" panose="020F0502020204030204" pitchFamily="34" charset="0"/>
                        <a:cs typeface="Times New Roman" panose="02020603050405020304" pitchFamily="18" charset="0"/>
                      </a:endParaRPr>
                    </a:p>
                  </a:txBody>
                  <a:tcPr marL="40755" marR="40755"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ctr">
                        <a:lnSpc>
                          <a:spcPct val="107000"/>
                        </a:lnSpc>
                        <a:spcAft>
                          <a:spcPts val="0"/>
                        </a:spcAft>
                      </a:pPr>
                      <a:r>
                        <a:rPr lang="nl-NL" sz="100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Wanneer</a:t>
                      </a:r>
                      <a:endParaRPr lang="nl-NL" sz="1000">
                        <a:effectLst/>
                        <a:latin typeface="Calibri" panose="020F0502020204030204" pitchFamily="34" charset="0"/>
                        <a:ea typeface="Calibri" panose="020F0502020204030204" pitchFamily="34" charset="0"/>
                        <a:cs typeface="Times New Roman" panose="02020603050405020304" pitchFamily="18" charset="0"/>
                      </a:endParaRPr>
                    </a:p>
                  </a:txBody>
                  <a:tcPr marL="40755" marR="40755"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ctr">
                        <a:lnSpc>
                          <a:spcPct val="107000"/>
                        </a:lnSpc>
                        <a:spcAft>
                          <a:spcPts val="0"/>
                        </a:spcAft>
                      </a:pPr>
                      <a:r>
                        <a:rPr lang="nl-NL" sz="100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Op welke manier</a:t>
                      </a:r>
                      <a:endParaRPr lang="nl-NL" sz="1000">
                        <a:effectLst/>
                        <a:latin typeface="Calibri" panose="020F0502020204030204" pitchFamily="34" charset="0"/>
                        <a:ea typeface="Calibri" panose="020F0502020204030204" pitchFamily="34" charset="0"/>
                        <a:cs typeface="Times New Roman" panose="02020603050405020304" pitchFamily="18" charset="0"/>
                      </a:endParaRPr>
                    </a:p>
                  </a:txBody>
                  <a:tcPr marL="40755" marR="40755"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2500589324"/>
                  </a:ext>
                </a:extLst>
              </a:tr>
              <a:tr h="392991">
                <a:tc>
                  <a:txBody>
                    <a:bodyPr/>
                    <a:lstStyle/>
                    <a:p>
                      <a:pPr algn="l">
                        <a:lnSpc>
                          <a:spcPct val="107000"/>
                        </a:lnSpc>
                      </a:pPr>
                      <a:endParaRPr lang="nl-NL" sz="1000">
                        <a:effectLst/>
                        <a:latin typeface="Calibri" panose="020F0502020204030204" pitchFamily="34" charset="0"/>
                        <a:cs typeface="Times New Roman" panose="02020603050405020304" pitchFamily="18" charset="0"/>
                      </a:endParaRPr>
                    </a:p>
                  </a:txBody>
                  <a:tcPr marL="40755" marR="40755"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7000"/>
                        </a:lnSpc>
                        <a:spcAft>
                          <a:spcPts val="0"/>
                        </a:spcAft>
                      </a:pPr>
                      <a:r>
                        <a:rPr lang="nl-NL"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Welke acties ga je doen?</a:t>
                      </a:r>
                      <a:endParaRPr lang="nl-NL" sz="1000">
                        <a:effectLst/>
                        <a:latin typeface="Calibri" panose="020F0502020204030204" pitchFamily="34" charset="0"/>
                        <a:ea typeface="Calibri" panose="020F0502020204030204" pitchFamily="34" charset="0"/>
                        <a:cs typeface="Times New Roman" panose="02020603050405020304" pitchFamily="18" charset="0"/>
                      </a:endParaRPr>
                    </a:p>
                  </a:txBody>
                  <a:tcPr marL="40755" marR="40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NL"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Wie zijn er bij betrokken? </a:t>
                      </a:r>
                      <a:endParaRPr lang="nl-NL" sz="1000">
                        <a:effectLst/>
                        <a:latin typeface="Calibri" panose="020F0502020204030204" pitchFamily="34" charset="0"/>
                        <a:ea typeface="Calibri" panose="020F0502020204030204" pitchFamily="34" charset="0"/>
                        <a:cs typeface="Times New Roman" panose="02020603050405020304" pitchFamily="18" charset="0"/>
                      </a:endParaRPr>
                    </a:p>
                  </a:txBody>
                  <a:tcPr marL="40755" marR="40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NL"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Motiveer waarom je deze actie uitvoert in de context van de opdracht  </a:t>
                      </a:r>
                      <a:endParaRPr lang="nl-NL" sz="1000">
                        <a:effectLst/>
                        <a:latin typeface="Calibri" panose="020F0502020204030204" pitchFamily="34" charset="0"/>
                        <a:ea typeface="Calibri" panose="020F0502020204030204" pitchFamily="34" charset="0"/>
                        <a:cs typeface="Times New Roman" panose="02020603050405020304" pitchFamily="18" charset="0"/>
                      </a:endParaRPr>
                    </a:p>
                  </a:txBody>
                  <a:tcPr marL="40755" marR="40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NL"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 ruimte waar de activiteit plaatsvindt</a:t>
                      </a:r>
                      <a:endParaRPr lang="nl-NL" sz="1000">
                        <a:effectLst/>
                        <a:latin typeface="Calibri" panose="020F0502020204030204" pitchFamily="34" charset="0"/>
                        <a:ea typeface="Calibri" panose="020F0502020204030204" pitchFamily="34" charset="0"/>
                        <a:cs typeface="Times New Roman" panose="02020603050405020304" pitchFamily="18" charset="0"/>
                      </a:endParaRPr>
                    </a:p>
                  </a:txBody>
                  <a:tcPr marL="40755" marR="40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NL"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Datum</a:t>
                      </a:r>
                      <a:endParaRPr lang="nl-NL" sz="1000">
                        <a:effectLst/>
                        <a:latin typeface="Calibri" panose="020F0502020204030204" pitchFamily="34" charset="0"/>
                        <a:ea typeface="Calibri" panose="020F0502020204030204" pitchFamily="34" charset="0"/>
                        <a:cs typeface="Times New Roman" panose="02020603050405020304" pitchFamily="18" charset="0"/>
                      </a:endParaRPr>
                    </a:p>
                  </a:txBody>
                  <a:tcPr marL="40755" marR="40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NL"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Op welke manier ga je deze actie uitvoeren en welke hulpmiddelen heb je hiervoor nodig?</a:t>
                      </a:r>
                      <a:endParaRPr lang="nl-NL" sz="1000">
                        <a:effectLst/>
                        <a:latin typeface="Calibri" panose="020F0502020204030204" pitchFamily="34" charset="0"/>
                        <a:ea typeface="Calibri" panose="020F0502020204030204" pitchFamily="34" charset="0"/>
                        <a:cs typeface="Times New Roman" panose="02020603050405020304" pitchFamily="18" charset="0"/>
                      </a:endParaRPr>
                    </a:p>
                  </a:txBody>
                  <a:tcPr marL="40755" marR="40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01080680"/>
                  </a:ext>
                </a:extLst>
              </a:tr>
              <a:tr h="605497">
                <a:tc>
                  <a:txBody>
                    <a:bodyPr/>
                    <a:lstStyle/>
                    <a:p>
                      <a:pPr algn="l">
                        <a:lnSpc>
                          <a:spcPct val="107000"/>
                        </a:lnSpc>
                      </a:pPr>
                      <a:endParaRPr lang="nl-NL" sz="1000">
                        <a:effectLst/>
                        <a:latin typeface="Calibri" panose="020F0502020204030204" pitchFamily="34" charset="0"/>
                        <a:cs typeface="Times New Roman" panose="02020603050405020304" pitchFamily="18" charset="0"/>
                      </a:endParaRPr>
                    </a:p>
                  </a:txBody>
                  <a:tcPr marL="40755" marR="40755"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a:lnSpc>
                          <a:spcPct val="107000"/>
                        </a:lnSpc>
                        <a:spcAft>
                          <a:spcPts val="0"/>
                        </a:spcAft>
                      </a:pPr>
                      <a:r>
                        <a:rPr lang="nl-NL" sz="1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nl-NL" sz="1000">
                        <a:effectLst/>
                        <a:latin typeface="Calibri" panose="020F0502020204030204" pitchFamily="34" charset="0"/>
                        <a:ea typeface="Calibri" panose="020F0502020204030204" pitchFamily="34" charset="0"/>
                        <a:cs typeface="Times New Roman" panose="02020603050405020304" pitchFamily="18" charset="0"/>
                      </a:endParaRPr>
                    </a:p>
                  </a:txBody>
                  <a:tcPr marL="40755" marR="407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nl-NL" sz="1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nl-NL" sz="1000">
                        <a:effectLst/>
                        <a:latin typeface="Calibri" panose="020F0502020204030204" pitchFamily="34" charset="0"/>
                        <a:ea typeface="Calibri" panose="020F0502020204030204" pitchFamily="34" charset="0"/>
                        <a:cs typeface="Times New Roman" panose="02020603050405020304" pitchFamily="18" charset="0"/>
                      </a:endParaRPr>
                    </a:p>
                  </a:txBody>
                  <a:tcPr marL="40755" marR="407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nl-NL" sz="1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nl-NL" sz="1000">
                        <a:effectLst/>
                        <a:latin typeface="Calibri" panose="020F0502020204030204" pitchFamily="34" charset="0"/>
                        <a:ea typeface="Calibri" panose="020F0502020204030204" pitchFamily="34" charset="0"/>
                        <a:cs typeface="Times New Roman" panose="02020603050405020304" pitchFamily="18" charset="0"/>
                      </a:endParaRPr>
                    </a:p>
                  </a:txBody>
                  <a:tcPr marL="40755" marR="407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nl-NL" sz="1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nl-NL" sz="1000">
                        <a:effectLst/>
                        <a:latin typeface="Calibri" panose="020F0502020204030204" pitchFamily="34" charset="0"/>
                        <a:ea typeface="Calibri" panose="020F0502020204030204" pitchFamily="34" charset="0"/>
                        <a:cs typeface="Times New Roman" panose="02020603050405020304" pitchFamily="18" charset="0"/>
                      </a:endParaRPr>
                    </a:p>
                  </a:txBody>
                  <a:tcPr marL="40755" marR="407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nl-NL" sz="1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nl-NL" sz="1000">
                        <a:effectLst/>
                        <a:latin typeface="Calibri" panose="020F0502020204030204" pitchFamily="34" charset="0"/>
                        <a:ea typeface="Calibri" panose="020F0502020204030204" pitchFamily="34" charset="0"/>
                        <a:cs typeface="Times New Roman" panose="02020603050405020304" pitchFamily="18" charset="0"/>
                      </a:endParaRPr>
                    </a:p>
                  </a:txBody>
                  <a:tcPr marL="40755" marR="407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nl-NL" sz="1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nl-NL" sz="1000">
                        <a:effectLst/>
                        <a:latin typeface="Calibri" panose="020F0502020204030204" pitchFamily="34" charset="0"/>
                        <a:ea typeface="Calibri" panose="020F0502020204030204" pitchFamily="34" charset="0"/>
                        <a:cs typeface="Times New Roman" panose="02020603050405020304" pitchFamily="18" charset="0"/>
                      </a:endParaRPr>
                    </a:p>
                  </a:txBody>
                  <a:tcPr marL="40755" marR="407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73889683"/>
                  </a:ext>
                </a:extLst>
              </a:tr>
              <a:tr h="605497">
                <a:tc>
                  <a:txBody>
                    <a:bodyPr/>
                    <a:lstStyle/>
                    <a:p>
                      <a:pPr algn="ctr">
                        <a:lnSpc>
                          <a:spcPct val="107000"/>
                        </a:lnSpc>
                        <a:spcAft>
                          <a:spcPts val="0"/>
                        </a:spcAft>
                      </a:pPr>
                      <a:r>
                        <a:rPr lang="nl-NL"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nl-NL" sz="1000">
                        <a:effectLst/>
                        <a:latin typeface="Calibri" panose="020F0502020204030204" pitchFamily="34" charset="0"/>
                        <a:ea typeface="Calibri" panose="020F0502020204030204" pitchFamily="34" charset="0"/>
                        <a:cs typeface="Times New Roman" panose="02020603050405020304" pitchFamily="18" charset="0"/>
                      </a:endParaRPr>
                    </a:p>
                  </a:txBody>
                  <a:tcPr marL="40755" marR="40755"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a:lnSpc>
                          <a:spcPct val="107000"/>
                        </a:lnSpc>
                        <a:spcAft>
                          <a:spcPts val="0"/>
                        </a:spcAft>
                      </a:pPr>
                      <a:r>
                        <a:rPr lang="nl-NL" sz="1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nl-NL" sz="1000">
                        <a:effectLst/>
                        <a:latin typeface="Calibri" panose="020F0502020204030204" pitchFamily="34" charset="0"/>
                        <a:ea typeface="Calibri" panose="020F0502020204030204" pitchFamily="34" charset="0"/>
                        <a:cs typeface="Times New Roman" panose="02020603050405020304" pitchFamily="18" charset="0"/>
                      </a:endParaRPr>
                    </a:p>
                  </a:txBody>
                  <a:tcPr marL="40755" marR="407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nl-NL" sz="1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nl-NL" sz="1000">
                        <a:effectLst/>
                        <a:latin typeface="Calibri" panose="020F0502020204030204" pitchFamily="34" charset="0"/>
                        <a:ea typeface="Calibri" panose="020F0502020204030204" pitchFamily="34" charset="0"/>
                        <a:cs typeface="Times New Roman" panose="02020603050405020304" pitchFamily="18" charset="0"/>
                      </a:endParaRPr>
                    </a:p>
                  </a:txBody>
                  <a:tcPr marL="40755" marR="407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nl-NL" sz="1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nl-NL" sz="1000">
                        <a:effectLst/>
                        <a:latin typeface="Calibri" panose="020F0502020204030204" pitchFamily="34" charset="0"/>
                        <a:ea typeface="Calibri" panose="020F0502020204030204" pitchFamily="34" charset="0"/>
                        <a:cs typeface="Times New Roman" panose="02020603050405020304" pitchFamily="18" charset="0"/>
                      </a:endParaRPr>
                    </a:p>
                  </a:txBody>
                  <a:tcPr marL="40755" marR="407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nl-NL" sz="1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nl-NL" sz="1000">
                        <a:effectLst/>
                        <a:latin typeface="Calibri" panose="020F0502020204030204" pitchFamily="34" charset="0"/>
                        <a:ea typeface="Calibri" panose="020F0502020204030204" pitchFamily="34" charset="0"/>
                        <a:cs typeface="Times New Roman" panose="02020603050405020304" pitchFamily="18" charset="0"/>
                      </a:endParaRPr>
                    </a:p>
                  </a:txBody>
                  <a:tcPr marL="40755" marR="407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nl-NL" sz="1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nl-NL" sz="1000">
                        <a:effectLst/>
                        <a:latin typeface="Calibri" panose="020F0502020204030204" pitchFamily="34" charset="0"/>
                        <a:ea typeface="Calibri" panose="020F0502020204030204" pitchFamily="34" charset="0"/>
                        <a:cs typeface="Times New Roman" panose="02020603050405020304" pitchFamily="18" charset="0"/>
                      </a:endParaRPr>
                    </a:p>
                  </a:txBody>
                  <a:tcPr marL="40755" marR="407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nl-NL" sz="1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nl-NL" sz="1000">
                        <a:effectLst/>
                        <a:latin typeface="Calibri" panose="020F0502020204030204" pitchFamily="34" charset="0"/>
                        <a:ea typeface="Calibri" panose="020F0502020204030204" pitchFamily="34" charset="0"/>
                        <a:cs typeface="Times New Roman" panose="02020603050405020304" pitchFamily="18" charset="0"/>
                      </a:endParaRPr>
                    </a:p>
                  </a:txBody>
                  <a:tcPr marL="40755" marR="407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25764034"/>
                  </a:ext>
                </a:extLst>
              </a:tr>
              <a:tr h="605497">
                <a:tc>
                  <a:txBody>
                    <a:bodyPr/>
                    <a:lstStyle/>
                    <a:p>
                      <a:pPr algn="ctr">
                        <a:lnSpc>
                          <a:spcPct val="107000"/>
                        </a:lnSpc>
                        <a:spcAft>
                          <a:spcPts val="0"/>
                        </a:spcAft>
                      </a:pPr>
                      <a:r>
                        <a:rPr lang="nl-NL" sz="7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nl-NL" sz="1000">
                        <a:effectLst/>
                        <a:latin typeface="Calibri" panose="020F0502020204030204" pitchFamily="34" charset="0"/>
                        <a:ea typeface="Calibri" panose="020F0502020204030204" pitchFamily="34" charset="0"/>
                        <a:cs typeface="Times New Roman" panose="02020603050405020304" pitchFamily="18" charset="0"/>
                      </a:endParaRPr>
                    </a:p>
                  </a:txBody>
                  <a:tcPr marL="40755" marR="40755"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a:lnSpc>
                          <a:spcPct val="107000"/>
                        </a:lnSpc>
                        <a:spcAft>
                          <a:spcPts val="0"/>
                        </a:spcAft>
                      </a:pPr>
                      <a:r>
                        <a:rPr lang="nl-NL" sz="1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nl-NL" sz="1000">
                        <a:effectLst/>
                        <a:latin typeface="Calibri" panose="020F0502020204030204" pitchFamily="34" charset="0"/>
                        <a:ea typeface="Calibri" panose="020F0502020204030204" pitchFamily="34" charset="0"/>
                        <a:cs typeface="Times New Roman" panose="02020603050405020304" pitchFamily="18" charset="0"/>
                      </a:endParaRPr>
                    </a:p>
                  </a:txBody>
                  <a:tcPr marL="40755" marR="407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nl-NL" sz="1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nl-NL" sz="1000">
                        <a:effectLst/>
                        <a:latin typeface="Calibri" panose="020F0502020204030204" pitchFamily="34" charset="0"/>
                        <a:ea typeface="Calibri" panose="020F0502020204030204" pitchFamily="34" charset="0"/>
                        <a:cs typeface="Times New Roman" panose="02020603050405020304" pitchFamily="18" charset="0"/>
                      </a:endParaRPr>
                    </a:p>
                  </a:txBody>
                  <a:tcPr marL="40755" marR="407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nl-NL" sz="1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nl-NL" sz="1000">
                        <a:effectLst/>
                        <a:latin typeface="Calibri" panose="020F0502020204030204" pitchFamily="34" charset="0"/>
                        <a:ea typeface="Calibri" panose="020F0502020204030204" pitchFamily="34" charset="0"/>
                        <a:cs typeface="Times New Roman" panose="02020603050405020304" pitchFamily="18" charset="0"/>
                      </a:endParaRPr>
                    </a:p>
                  </a:txBody>
                  <a:tcPr marL="40755" marR="407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nl-NL" sz="1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nl-NL" sz="1000">
                        <a:effectLst/>
                        <a:latin typeface="Calibri" panose="020F0502020204030204" pitchFamily="34" charset="0"/>
                        <a:ea typeface="Calibri" panose="020F0502020204030204" pitchFamily="34" charset="0"/>
                        <a:cs typeface="Times New Roman" panose="02020603050405020304" pitchFamily="18" charset="0"/>
                      </a:endParaRPr>
                    </a:p>
                  </a:txBody>
                  <a:tcPr marL="40755" marR="407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nl-NL" sz="1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nl-NL" sz="1000">
                        <a:effectLst/>
                        <a:latin typeface="Calibri" panose="020F0502020204030204" pitchFamily="34" charset="0"/>
                        <a:ea typeface="Calibri" panose="020F0502020204030204" pitchFamily="34" charset="0"/>
                        <a:cs typeface="Times New Roman" panose="02020603050405020304" pitchFamily="18" charset="0"/>
                      </a:endParaRPr>
                    </a:p>
                  </a:txBody>
                  <a:tcPr marL="40755" marR="407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nl-NL" sz="1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0755" marR="407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5666927"/>
                  </a:ext>
                </a:extLst>
              </a:tr>
            </a:tbl>
          </a:graphicData>
        </a:graphic>
      </p:graphicFrame>
      <p:graphicFrame>
        <p:nvGraphicFramePr>
          <p:cNvPr id="8" name="Tijdelijke aanduiding voor inhoud 7"/>
          <p:cNvGraphicFramePr>
            <a:graphicFrameLocks noGrp="1"/>
          </p:cNvGraphicFramePr>
          <p:nvPr>
            <p:ph sz="quarter" idx="1"/>
            <p:extLst/>
          </p:nvPr>
        </p:nvGraphicFramePr>
        <p:xfrm>
          <a:off x="611719" y="5446282"/>
          <a:ext cx="8153400" cy="677803"/>
        </p:xfrm>
        <a:graphic>
          <a:graphicData uri="http://schemas.openxmlformats.org/drawingml/2006/table">
            <a:tbl>
              <a:tblPr firstRow="1" firstCol="1" bandRow="1"/>
              <a:tblGrid>
                <a:gridCol w="2633898">
                  <a:extLst>
                    <a:ext uri="{9D8B030D-6E8A-4147-A177-3AD203B41FA5}">
                      <a16:colId xmlns:a16="http://schemas.microsoft.com/office/drawing/2014/main" val="1359773388"/>
                    </a:ext>
                  </a:extLst>
                </a:gridCol>
                <a:gridCol w="2719350">
                  <a:extLst>
                    <a:ext uri="{9D8B030D-6E8A-4147-A177-3AD203B41FA5}">
                      <a16:colId xmlns:a16="http://schemas.microsoft.com/office/drawing/2014/main" val="670268422"/>
                    </a:ext>
                  </a:extLst>
                </a:gridCol>
                <a:gridCol w="2800152">
                  <a:extLst>
                    <a:ext uri="{9D8B030D-6E8A-4147-A177-3AD203B41FA5}">
                      <a16:colId xmlns:a16="http://schemas.microsoft.com/office/drawing/2014/main" val="2980066327"/>
                    </a:ext>
                  </a:extLst>
                </a:gridCol>
              </a:tblGrid>
              <a:tr h="677803">
                <a:tc>
                  <a:txBody>
                    <a:bodyPr/>
                    <a:lstStyle/>
                    <a:p>
                      <a:pPr>
                        <a:lnSpc>
                          <a:spcPct val="107000"/>
                        </a:lnSpc>
                        <a:spcAft>
                          <a:spcPts val="0"/>
                        </a:spcAft>
                      </a:pPr>
                      <a:r>
                        <a:rPr lang="nl-NL" sz="700" b="1">
                          <a:effectLst/>
                          <a:latin typeface="Calibri" panose="020F0502020204030204" pitchFamily="34" charset="0"/>
                          <a:ea typeface="Calibri" panose="020F0502020204030204" pitchFamily="34" charset="0"/>
                          <a:cs typeface="Times New Roman" panose="02020603050405020304" pitchFamily="18" charset="0"/>
                        </a:rPr>
                        <a:t>Naam student: </a:t>
                      </a:r>
                      <a:endParaRPr lang="nl-NL"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nl-NL" sz="700">
                          <a:effectLst/>
                          <a:latin typeface="Calibri" panose="020F0502020204030204" pitchFamily="34" charset="0"/>
                          <a:ea typeface="Calibri" panose="020F0502020204030204" pitchFamily="34" charset="0"/>
                          <a:cs typeface="Times New Roman" panose="02020603050405020304" pitchFamily="18" charset="0"/>
                        </a:rPr>
                        <a:t> </a:t>
                      </a:r>
                      <a:endParaRPr lang="nl-NL"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nl-NL" sz="700">
                          <a:effectLst/>
                          <a:latin typeface="Calibri" panose="020F0502020204030204" pitchFamily="34" charset="0"/>
                          <a:ea typeface="Calibri" panose="020F0502020204030204" pitchFamily="34" charset="0"/>
                          <a:cs typeface="Times New Roman" panose="02020603050405020304" pitchFamily="18" charset="0"/>
                        </a:rPr>
                        <a:t>Handtekening</a:t>
                      </a:r>
                      <a:endParaRPr lang="nl-NL"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nl-NL" sz="700">
                          <a:effectLst/>
                          <a:latin typeface="Calibri" panose="020F0502020204030204" pitchFamily="34" charset="0"/>
                          <a:ea typeface="Calibri" panose="020F0502020204030204" pitchFamily="34" charset="0"/>
                          <a:cs typeface="Times New Roman" panose="02020603050405020304" pitchFamily="18" charset="0"/>
                        </a:rPr>
                        <a:t> </a:t>
                      </a:r>
                      <a:endParaRPr lang="nl-NL"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nl-NL" sz="700">
                          <a:effectLst/>
                          <a:latin typeface="Calibri" panose="020F0502020204030204" pitchFamily="34" charset="0"/>
                          <a:ea typeface="Calibri" panose="020F0502020204030204" pitchFamily="34" charset="0"/>
                          <a:cs typeface="Times New Roman" panose="02020603050405020304" pitchFamily="18" charset="0"/>
                        </a:rPr>
                        <a:t>Datum</a:t>
                      </a:r>
                      <a:endParaRPr lang="nl-NL" sz="1000">
                        <a:effectLst/>
                        <a:latin typeface="Calibri" panose="020F0502020204030204" pitchFamily="34" charset="0"/>
                        <a:ea typeface="Calibri" panose="020F0502020204030204" pitchFamily="34" charset="0"/>
                        <a:cs typeface="Times New Roman" panose="02020603050405020304" pitchFamily="18" charset="0"/>
                      </a:endParaRPr>
                    </a:p>
                  </a:txBody>
                  <a:tcPr marL="62781" marR="62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NL" sz="700" b="1">
                          <a:effectLst/>
                          <a:latin typeface="Calibri" panose="020F0502020204030204" pitchFamily="34" charset="0"/>
                          <a:ea typeface="Calibri" panose="020F0502020204030204" pitchFamily="34" charset="0"/>
                          <a:cs typeface="Times New Roman" panose="02020603050405020304" pitchFamily="18" charset="0"/>
                        </a:rPr>
                        <a:t>Naam werkbegeleider</a:t>
                      </a:r>
                      <a:endParaRPr lang="nl-NL"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nl-NL" sz="700">
                          <a:effectLst/>
                          <a:latin typeface="Calibri" panose="020F0502020204030204" pitchFamily="34" charset="0"/>
                          <a:ea typeface="Calibri" panose="020F0502020204030204" pitchFamily="34" charset="0"/>
                          <a:cs typeface="Times New Roman" panose="02020603050405020304" pitchFamily="18" charset="0"/>
                        </a:rPr>
                        <a:t> </a:t>
                      </a:r>
                      <a:endParaRPr lang="nl-NL"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nl-NL" sz="700">
                          <a:effectLst/>
                          <a:latin typeface="Calibri" panose="020F0502020204030204" pitchFamily="34" charset="0"/>
                          <a:ea typeface="Calibri" panose="020F0502020204030204" pitchFamily="34" charset="0"/>
                          <a:cs typeface="Times New Roman" panose="02020603050405020304" pitchFamily="18" charset="0"/>
                        </a:rPr>
                        <a:t>Handtekening</a:t>
                      </a:r>
                      <a:endParaRPr lang="nl-NL"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nl-NL" sz="700">
                          <a:effectLst/>
                          <a:latin typeface="Calibri" panose="020F0502020204030204" pitchFamily="34" charset="0"/>
                          <a:ea typeface="Calibri" panose="020F0502020204030204" pitchFamily="34" charset="0"/>
                          <a:cs typeface="Times New Roman" panose="02020603050405020304" pitchFamily="18" charset="0"/>
                        </a:rPr>
                        <a:t> </a:t>
                      </a:r>
                      <a:endParaRPr lang="nl-NL"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nl-NL" sz="700">
                          <a:effectLst/>
                          <a:latin typeface="Calibri" panose="020F0502020204030204" pitchFamily="34" charset="0"/>
                          <a:ea typeface="Calibri" panose="020F0502020204030204" pitchFamily="34" charset="0"/>
                          <a:cs typeface="Times New Roman" panose="02020603050405020304" pitchFamily="18" charset="0"/>
                        </a:rPr>
                        <a:t>Datum</a:t>
                      </a:r>
                      <a:endParaRPr lang="nl-NL" sz="1000">
                        <a:effectLst/>
                        <a:latin typeface="Calibri" panose="020F0502020204030204" pitchFamily="34" charset="0"/>
                        <a:ea typeface="Calibri" panose="020F0502020204030204" pitchFamily="34" charset="0"/>
                        <a:cs typeface="Times New Roman" panose="02020603050405020304" pitchFamily="18" charset="0"/>
                      </a:endParaRPr>
                    </a:p>
                  </a:txBody>
                  <a:tcPr marL="62781" marR="62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NL" sz="700" b="1" dirty="0">
                          <a:effectLst/>
                          <a:latin typeface="Calibri" panose="020F0502020204030204" pitchFamily="34" charset="0"/>
                          <a:ea typeface="Calibri" panose="020F0502020204030204" pitchFamily="34" charset="0"/>
                          <a:cs typeface="Times New Roman" panose="02020603050405020304" pitchFamily="18" charset="0"/>
                        </a:rPr>
                        <a:t>Naam docent:</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nl-NL" sz="700" dirty="0">
                          <a:effectLst/>
                          <a:latin typeface="Calibri" panose="020F0502020204030204" pitchFamily="34" charset="0"/>
                          <a:ea typeface="Calibri" panose="020F0502020204030204" pitchFamily="34" charset="0"/>
                          <a:cs typeface="Times New Roman" panose="02020603050405020304" pitchFamily="18" charset="0"/>
                        </a:rPr>
                        <a:t> </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nl-NL" sz="700" dirty="0">
                          <a:effectLst/>
                          <a:latin typeface="Calibri" panose="020F0502020204030204" pitchFamily="34" charset="0"/>
                          <a:ea typeface="Calibri" panose="020F0502020204030204" pitchFamily="34" charset="0"/>
                          <a:cs typeface="Times New Roman" panose="02020603050405020304" pitchFamily="18" charset="0"/>
                        </a:rPr>
                        <a:t>Handtekening</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nl-NL" sz="700" dirty="0">
                          <a:effectLst/>
                          <a:latin typeface="Calibri" panose="020F0502020204030204" pitchFamily="34" charset="0"/>
                          <a:ea typeface="Calibri" panose="020F0502020204030204" pitchFamily="34" charset="0"/>
                          <a:cs typeface="Times New Roman" panose="02020603050405020304" pitchFamily="18" charset="0"/>
                        </a:rPr>
                        <a:t> </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nl-NL" sz="700" dirty="0">
                          <a:effectLst/>
                          <a:latin typeface="Calibri" panose="020F0502020204030204" pitchFamily="34" charset="0"/>
                          <a:ea typeface="Calibri" panose="020F0502020204030204" pitchFamily="34" charset="0"/>
                          <a:cs typeface="Times New Roman" panose="02020603050405020304" pitchFamily="18" charset="0"/>
                        </a:rPr>
                        <a:t>Datum</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781" marR="62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2596769"/>
                  </a:ext>
                </a:extLst>
              </a:tr>
            </a:tbl>
          </a:graphicData>
        </a:graphic>
      </p:graphicFrame>
      <p:graphicFrame>
        <p:nvGraphicFramePr>
          <p:cNvPr id="9" name="Tabel 8"/>
          <p:cNvGraphicFramePr>
            <a:graphicFrameLocks noGrp="1"/>
          </p:cNvGraphicFramePr>
          <p:nvPr>
            <p:extLst/>
          </p:nvPr>
        </p:nvGraphicFramePr>
        <p:xfrm>
          <a:off x="611719" y="1686957"/>
          <a:ext cx="8153400" cy="593123"/>
        </p:xfrm>
        <a:graphic>
          <a:graphicData uri="http://schemas.openxmlformats.org/drawingml/2006/table">
            <a:tbl>
              <a:tblPr firstRow="1" firstCol="1" bandRow="1"/>
              <a:tblGrid>
                <a:gridCol w="8153400">
                  <a:extLst>
                    <a:ext uri="{9D8B030D-6E8A-4147-A177-3AD203B41FA5}">
                      <a16:colId xmlns:a16="http://schemas.microsoft.com/office/drawing/2014/main" val="146629736"/>
                    </a:ext>
                  </a:extLst>
                </a:gridCol>
              </a:tblGrid>
              <a:tr h="263934">
                <a:tc>
                  <a:txBody>
                    <a:bodyPr/>
                    <a:lstStyle/>
                    <a:p>
                      <a:pPr>
                        <a:lnSpc>
                          <a:spcPct val="107000"/>
                        </a:lnSpc>
                        <a:spcAft>
                          <a:spcPts val="0"/>
                        </a:spcAft>
                      </a:pPr>
                      <a:r>
                        <a:rPr lang="nl-NL" sz="1000" b="1">
                          <a:effectLst/>
                          <a:latin typeface="Calibri" panose="020F0502020204030204" pitchFamily="34" charset="0"/>
                          <a:ea typeface="Calibri" panose="020F0502020204030204" pitchFamily="34" charset="0"/>
                          <a:cs typeface="Times New Roman" panose="02020603050405020304" pitchFamily="18" charset="0"/>
                        </a:rPr>
                        <a:t>Naam student: </a:t>
                      </a:r>
                      <a:endParaRPr lang="nl-NL" sz="1000">
                        <a:effectLst/>
                        <a:latin typeface="Calibri" panose="020F0502020204030204" pitchFamily="34" charset="0"/>
                        <a:ea typeface="Calibri" panose="020F0502020204030204" pitchFamily="34" charset="0"/>
                        <a:cs typeface="Times New Roman" panose="02020603050405020304" pitchFamily="18" charset="0"/>
                      </a:endParaRPr>
                    </a:p>
                  </a:txBody>
                  <a:tcPr marL="62925" marR="629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7649432"/>
                  </a:ext>
                </a:extLst>
              </a:tr>
              <a:tr h="329189">
                <a:tc>
                  <a:txBody>
                    <a:bodyPr/>
                    <a:lstStyle/>
                    <a:p>
                      <a:pPr>
                        <a:lnSpc>
                          <a:spcPct val="107000"/>
                        </a:lnSpc>
                        <a:spcAft>
                          <a:spcPts val="0"/>
                        </a:spcAft>
                      </a:pPr>
                      <a:r>
                        <a:rPr lang="nl-NL" sz="1000" b="1" dirty="0">
                          <a:effectLst/>
                          <a:latin typeface="Calibri" panose="020F0502020204030204" pitchFamily="34" charset="0"/>
                          <a:ea typeface="Calibri" panose="020F0502020204030204" pitchFamily="34" charset="0"/>
                          <a:cs typeface="Times New Roman" panose="02020603050405020304" pitchFamily="18" charset="0"/>
                        </a:rPr>
                        <a:t>Planning van de opdracht:</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nl-NL" sz="1000" dirty="0">
                          <a:effectLst/>
                          <a:latin typeface="Calibri" panose="020F0502020204030204" pitchFamily="34" charset="0"/>
                          <a:ea typeface="Calibri" panose="020F0502020204030204" pitchFamily="34" charset="0"/>
                          <a:cs typeface="Times New Roman" panose="02020603050405020304" pitchFamily="18" charset="0"/>
                        </a:rPr>
                        <a:t>(titel van examenopdracht invullen)</a:t>
                      </a:r>
                    </a:p>
                  </a:txBody>
                  <a:tcPr marL="62925" marR="629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53779730"/>
                  </a:ext>
                </a:extLst>
              </a:tr>
            </a:tbl>
          </a:graphicData>
        </a:graphic>
      </p:graphicFrame>
    </p:spTree>
    <p:extLst>
      <p:ext uri="{BB962C8B-B14F-4D97-AF65-F5344CB8AC3E}">
        <p14:creationId xmlns:p14="http://schemas.microsoft.com/office/powerpoint/2010/main" val="22407006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NL" dirty="0"/>
              <a:t>Rol van de examinator</a:t>
            </a:r>
          </a:p>
        </p:txBody>
      </p:sp>
      <p:sp>
        <p:nvSpPr>
          <p:cNvPr id="3" name="Tijdelijke aanduiding voor inhoud 2"/>
          <p:cNvSpPr>
            <a:spLocks noGrp="1"/>
          </p:cNvSpPr>
          <p:nvPr>
            <p:ph sz="quarter" idx="1"/>
          </p:nvPr>
        </p:nvSpPr>
        <p:spPr/>
        <p:txBody>
          <a:bodyPr>
            <a:normAutofit fontScale="92500" lnSpcReduction="10000"/>
          </a:bodyPr>
          <a:lstStyle/>
          <a:p>
            <a:r>
              <a:rPr lang="nl-NL" dirty="0" smtClean="0"/>
              <a:t>Bij </a:t>
            </a:r>
            <a:r>
              <a:rPr lang="nl-NL" dirty="0"/>
              <a:t>de beoordeling van het examen zijn altijd twee examinatoren betrokken: gedragsobservaties worden beoordeeld door de examinator uit de praktijk. Overige bewijsstukken worden beoordeeld  door de examinator van de opleiding waarbij de praktijk tekent voor </a:t>
            </a:r>
            <a:r>
              <a:rPr lang="nl-NL" dirty="0" smtClean="0"/>
              <a:t>authenticiteit </a:t>
            </a:r>
            <a:endParaRPr lang="nl-NL" dirty="0"/>
          </a:p>
          <a:p>
            <a:r>
              <a:rPr lang="nl-NL" dirty="0"/>
              <a:t>­ </a:t>
            </a:r>
            <a:r>
              <a:rPr lang="nl-NL" dirty="0" smtClean="0"/>
              <a:t>Examinatoren </a:t>
            </a:r>
            <a:r>
              <a:rPr lang="nl-NL" dirty="0"/>
              <a:t>zijn onafhankelijk </a:t>
            </a:r>
          </a:p>
          <a:p>
            <a:r>
              <a:rPr lang="nl-NL" dirty="0"/>
              <a:t>­ </a:t>
            </a:r>
            <a:r>
              <a:rPr lang="nl-NL" dirty="0" smtClean="0"/>
              <a:t>Examinatoren </a:t>
            </a:r>
            <a:r>
              <a:rPr lang="nl-NL" dirty="0"/>
              <a:t>zijn deskundig en bekwaam om het betreffende examen op de juiste wijze te beoordelen </a:t>
            </a:r>
          </a:p>
          <a:p>
            <a:r>
              <a:rPr lang="nl-NL" dirty="0"/>
              <a:t>­ </a:t>
            </a:r>
            <a:r>
              <a:rPr lang="nl-NL" dirty="0" smtClean="0"/>
              <a:t>De </a:t>
            </a:r>
            <a:r>
              <a:rPr lang="nl-NL" dirty="0"/>
              <a:t>opleiding is eindverantwoordelijk voor de beoordeling van de examenkandidaat </a:t>
            </a:r>
          </a:p>
          <a:p>
            <a:endParaRPr lang="nl-NL" dirty="0"/>
          </a:p>
        </p:txBody>
      </p:sp>
    </p:spTree>
    <p:extLst>
      <p:ext uri="{BB962C8B-B14F-4D97-AF65-F5344CB8AC3E}">
        <p14:creationId xmlns:p14="http://schemas.microsoft.com/office/powerpoint/2010/main" val="1245488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Programma</a:t>
            </a:r>
            <a:endParaRPr lang="nl-NL" dirty="0"/>
          </a:p>
        </p:txBody>
      </p:sp>
      <p:sp>
        <p:nvSpPr>
          <p:cNvPr id="3" name="Tijdelijke aanduiding voor inhoud 2"/>
          <p:cNvSpPr>
            <a:spLocks noGrp="1"/>
          </p:cNvSpPr>
          <p:nvPr>
            <p:ph sz="quarter" idx="1"/>
          </p:nvPr>
        </p:nvSpPr>
        <p:spPr/>
        <p:txBody>
          <a:bodyPr/>
          <a:lstStyle/>
          <a:p>
            <a:r>
              <a:rPr lang="nl-NL" dirty="0" smtClean="0"/>
              <a:t>Informatie examinering</a:t>
            </a:r>
          </a:p>
          <a:p>
            <a:r>
              <a:rPr lang="nl-NL" dirty="0" smtClean="0"/>
              <a:t>Inloggen Consortium</a:t>
            </a:r>
          </a:p>
          <a:p>
            <a:endParaRPr lang="nl-NL" dirty="0"/>
          </a:p>
        </p:txBody>
      </p:sp>
    </p:spTree>
    <p:extLst>
      <p:ext uri="{BB962C8B-B14F-4D97-AF65-F5344CB8AC3E}">
        <p14:creationId xmlns:p14="http://schemas.microsoft.com/office/powerpoint/2010/main" val="42733889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Examineren: beoordelen</a:t>
            </a:r>
            <a:endParaRPr lang="nl-NL" dirty="0"/>
          </a:p>
        </p:txBody>
      </p:sp>
      <p:sp>
        <p:nvSpPr>
          <p:cNvPr id="3" name="Tijdelijke aanduiding voor inhoud 2"/>
          <p:cNvSpPr>
            <a:spLocks noGrp="1"/>
          </p:cNvSpPr>
          <p:nvPr>
            <p:ph sz="quarter" idx="1"/>
          </p:nvPr>
        </p:nvSpPr>
        <p:spPr/>
        <p:txBody>
          <a:bodyPr>
            <a:normAutofit/>
          </a:bodyPr>
          <a:lstStyle/>
          <a:p>
            <a:r>
              <a:rPr lang="nl-NL" dirty="0" smtClean="0"/>
              <a:t>Voor </a:t>
            </a:r>
            <a:r>
              <a:rPr lang="nl-NL" dirty="0"/>
              <a:t>alle examens zijn beoordelingscriteria en </a:t>
            </a:r>
            <a:r>
              <a:rPr lang="nl-NL" dirty="0" smtClean="0"/>
              <a:t>beoordelingsvoorschriften opgesteld</a:t>
            </a:r>
          </a:p>
          <a:p>
            <a:r>
              <a:rPr lang="nl-NL" dirty="0" smtClean="0"/>
              <a:t>Op </a:t>
            </a:r>
            <a:r>
              <a:rPr lang="nl-NL" dirty="0"/>
              <a:t>elk beoordelingsformulier is aangegeven bij welk puntenaantal </a:t>
            </a:r>
            <a:r>
              <a:rPr lang="nl-NL" dirty="0" smtClean="0"/>
              <a:t>een student </a:t>
            </a:r>
            <a:r>
              <a:rPr lang="nl-NL" dirty="0"/>
              <a:t>een onvoldoende, voldoende of goed </a:t>
            </a:r>
            <a:r>
              <a:rPr lang="nl-NL" dirty="0" smtClean="0"/>
              <a:t>heeft</a:t>
            </a:r>
            <a:endParaRPr lang="nl-NL" dirty="0"/>
          </a:p>
          <a:p>
            <a:pPr>
              <a:buFontTx/>
              <a:buChar char="-"/>
            </a:pPr>
            <a:endParaRPr lang="nl-NL" dirty="0"/>
          </a:p>
        </p:txBody>
      </p:sp>
    </p:spTree>
    <p:extLst>
      <p:ext uri="{BB962C8B-B14F-4D97-AF65-F5344CB8AC3E}">
        <p14:creationId xmlns:p14="http://schemas.microsoft.com/office/powerpoint/2010/main" val="16422666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Examineren: beoordelen</a:t>
            </a:r>
            <a:endParaRPr lang="nl-NL" dirty="0"/>
          </a:p>
        </p:txBody>
      </p:sp>
      <p:sp>
        <p:nvSpPr>
          <p:cNvPr id="3" name="Tijdelijke aanduiding voor inhoud 2"/>
          <p:cNvSpPr>
            <a:spLocks noGrp="1"/>
          </p:cNvSpPr>
          <p:nvPr>
            <p:ph sz="quarter" idx="1"/>
          </p:nvPr>
        </p:nvSpPr>
        <p:spPr/>
        <p:txBody>
          <a:bodyPr>
            <a:normAutofit/>
          </a:bodyPr>
          <a:lstStyle/>
          <a:p>
            <a:r>
              <a:rPr lang="nl-NL" dirty="0" smtClean="0"/>
              <a:t>Bij </a:t>
            </a:r>
            <a:r>
              <a:rPr lang="nl-NL" dirty="0"/>
              <a:t>iedere beoordeling wordt een uitgeschreven onderbouwing gevraagd. </a:t>
            </a:r>
          </a:p>
          <a:p>
            <a:r>
              <a:rPr lang="nl-NL" dirty="0" smtClean="0"/>
              <a:t>Bij </a:t>
            </a:r>
            <a:r>
              <a:rPr lang="nl-NL" dirty="0"/>
              <a:t>het ontbreken van een goede onderbouwing kan een examen </a:t>
            </a:r>
            <a:r>
              <a:rPr lang="nl-NL" dirty="0" smtClean="0"/>
              <a:t>teruggestuurd worden. </a:t>
            </a:r>
          </a:p>
          <a:p>
            <a:endParaRPr lang="nl-NL" dirty="0"/>
          </a:p>
          <a:p>
            <a:pPr>
              <a:buFontTx/>
              <a:buChar char="-"/>
            </a:pPr>
            <a:endParaRPr lang="nl-NL" dirty="0"/>
          </a:p>
        </p:txBody>
      </p:sp>
    </p:spTree>
    <p:extLst>
      <p:ext uri="{BB962C8B-B14F-4D97-AF65-F5344CB8AC3E}">
        <p14:creationId xmlns:p14="http://schemas.microsoft.com/office/powerpoint/2010/main" val="36585904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Examineren: beoordelen</a:t>
            </a:r>
            <a:endParaRPr lang="nl-NL" dirty="0"/>
          </a:p>
        </p:txBody>
      </p:sp>
      <p:sp>
        <p:nvSpPr>
          <p:cNvPr id="3" name="Tijdelijke aanduiding voor inhoud 2"/>
          <p:cNvSpPr>
            <a:spLocks noGrp="1"/>
          </p:cNvSpPr>
          <p:nvPr>
            <p:ph sz="quarter" idx="1"/>
          </p:nvPr>
        </p:nvSpPr>
        <p:spPr/>
        <p:txBody>
          <a:bodyPr>
            <a:normAutofit fontScale="92500"/>
          </a:bodyPr>
          <a:lstStyle/>
          <a:p>
            <a:pPr marL="0" indent="0">
              <a:buNone/>
            </a:pPr>
            <a:r>
              <a:rPr lang="nl-NL" dirty="0" smtClean="0"/>
              <a:t>Indien </a:t>
            </a:r>
            <a:r>
              <a:rPr lang="nl-NL" dirty="0"/>
              <a:t>twee examinatoren, één vanuit de BPV en één vanuit de opleiding, het examen afnemen moeten zij tot één oordeel komen. </a:t>
            </a:r>
            <a:r>
              <a:rPr lang="nl-NL" dirty="0" smtClean="0"/>
              <a:t>Dit </a:t>
            </a:r>
            <a:r>
              <a:rPr lang="nl-NL" dirty="0"/>
              <a:t>doen ze door eerst beiden apart het beoordelingsformulier in te vullen en daarna hun beoordelingen en de motivaties ervoor te vergelijken. </a:t>
            </a:r>
            <a:endParaRPr lang="nl-NL" dirty="0" smtClean="0"/>
          </a:p>
          <a:p>
            <a:pPr marL="0" indent="0">
              <a:buNone/>
            </a:pPr>
            <a:r>
              <a:rPr lang="nl-NL" dirty="0" smtClean="0"/>
              <a:t>Vervolgens </a:t>
            </a:r>
            <a:r>
              <a:rPr lang="nl-NL" dirty="0"/>
              <a:t>komt er één gezamenlijke beoordeling, die door beide examinatoren ondertekend wordt. </a:t>
            </a:r>
            <a:endParaRPr lang="nl-NL" dirty="0" smtClean="0"/>
          </a:p>
          <a:p>
            <a:pPr marL="0" indent="0">
              <a:buNone/>
            </a:pPr>
            <a:r>
              <a:rPr lang="nl-NL" dirty="0" smtClean="0"/>
              <a:t>Indien </a:t>
            </a:r>
            <a:r>
              <a:rPr lang="nl-NL" dirty="0"/>
              <a:t>de twee examinatoren er samen niet uitkomen, zal er een </a:t>
            </a:r>
            <a:r>
              <a:rPr lang="nl-NL" dirty="0" smtClean="0"/>
              <a:t>derde, onafhankelijke </a:t>
            </a:r>
            <a:r>
              <a:rPr lang="nl-NL" dirty="0"/>
              <a:t>examinator worden ingeschakeld.</a:t>
            </a:r>
          </a:p>
          <a:p>
            <a:pPr>
              <a:buFontTx/>
              <a:buChar char="-"/>
            </a:pPr>
            <a:endParaRPr lang="nl-NL" dirty="0"/>
          </a:p>
        </p:txBody>
      </p:sp>
    </p:spTree>
    <p:extLst>
      <p:ext uri="{BB962C8B-B14F-4D97-AF65-F5344CB8AC3E}">
        <p14:creationId xmlns:p14="http://schemas.microsoft.com/office/powerpoint/2010/main" val="6742182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Examineren: beoordelen</a:t>
            </a:r>
            <a:endParaRPr lang="nl-NL" dirty="0"/>
          </a:p>
        </p:txBody>
      </p:sp>
      <p:sp>
        <p:nvSpPr>
          <p:cNvPr id="3" name="Tijdelijke aanduiding voor inhoud 2"/>
          <p:cNvSpPr>
            <a:spLocks noGrp="1"/>
          </p:cNvSpPr>
          <p:nvPr>
            <p:ph sz="quarter" idx="1"/>
          </p:nvPr>
        </p:nvSpPr>
        <p:spPr/>
        <p:txBody>
          <a:bodyPr>
            <a:normAutofit/>
          </a:bodyPr>
          <a:lstStyle/>
          <a:p>
            <a:pPr marL="0" indent="0">
              <a:buNone/>
            </a:pPr>
            <a:r>
              <a:rPr lang="nl-NL" dirty="0" smtClean="0"/>
              <a:t>Dit </a:t>
            </a:r>
            <a:r>
              <a:rPr lang="nl-NL" dirty="0"/>
              <a:t>is de voorlopige beoordeling die direct na deze examens aan </a:t>
            </a:r>
            <a:r>
              <a:rPr lang="nl-NL" dirty="0" smtClean="0"/>
              <a:t>de student wordt </a:t>
            </a:r>
            <a:r>
              <a:rPr lang="nl-NL" dirty="0"/>
              <a:t>doorgegeven en die </a:t>
            </a:r>
            <a:r>
              <a:rPr lang="nl-NL" dirty="0" smtClean="0"/>
              <a:t>de student voor </a:t>
            </a:r>
            <a:r>
              <a:rPr lang="nl-NL" dirty="0"/>
              <a:t>‘gezien’ </a:t>
            </a:r>
            <a:r>
              <a:rPr lang="nl-NL" dirty="0" smtClean="0"/>
              <a:t>tekent</a:t>
            </a:r>
          </a:p>
          <a:p>
            <a:pPr>
              <a:buFontTx/>
              <a:buChar char="-"/>
            </a:pPr>
            <a:endParaRPr lang="nl-NL" dirty="0"/>
          </a:p>
          <a:p>
            <a:pPr marL="0" indent="0">
              <a:buNone/>
            </a:pPr>
            <a:r>
              <a:rPr lang="nl-NL" dirty="0"/>
              <a:t>Tip: handtekeningenoptie verschijnt in PDF-versie</a:t>
            </a:r>
          </a:p>
          <a:p>
            <a:pPr>
              <a:buFontTx/>
              <a:buChar char="-"/>
            </a:pPr>
            <a:endParaRPr lang="nl-NL" dirty="0"/>
          </a:p>
          <a:p>
            <a:pPr>
              <a:buFontTx/>
              <a:buChar char="-"/>
            </a:pPr>
            <a:endParaRPr lang="nl-NL" dirty="0"/>
          </a:p>
        </p:txBody>
      </p:sp>
    </p:spTree>
    <p:extLst>
      <p:ext uri="{BB962C8B-B14F-4D97-AF65-F5344CB8AC3E}">
        <p14:creationId xmlns:p14="http://schemas.microsoft.com/office/powerpoint/2010/main" val="41123442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Examineren: beoordelen</a:t>
            </a:r>
            <a:endParaRPr lang="nl-NL" dirty="0"/>
          </a:p>
        </p:txBody>
      </p:sp>
      <p:sp>
        <p:nvSpPr>
          <p:cNvPr id="3" name="Tijdelijke aanduiding voor inhoud 2"/>
          <p:cNvSpPr>
            <a:spLocks noGrp="1"/>
          </p:cNvSpPr>
          <p:nvPr>
            <p:ph sz="quarter" idx="1"/>
          </p:nvPr>
        </p:nvSpPr>
        <p:spPr/>
        <p:txBody>
          <a:bodyPr>
            <a:normAutofit/>
          </a:bodyPr>
          <a:lstStyle/>
          <a:p>
            <a:r>
              <a:rPr lang="nl-NL" dirty="0" smtClean="0"/>
              <a:t>Indien </a:t>
            </a:r>
            <a:r>
              <a:rPr lang="nl-NL" dirty="0"/>
              <a:t>het examen bestaat uit een </a:t>
            </a:r>
            <a:r>
              <a:rPr lang="nl-NL" dirty="0" smtClean="0"/>
              <a:t>productbeoordeling en/of </a:t>
            </a:r>
            <a:r>
              <a:rPr lang="nl-NL" dirty="0"/>
              <a:t>een </a:t>
            </a:r>
            <a:r>
              <a:rPr lang="nl-NL" dirty="0" smtClean="0"/>
              <a:t>verantwoordingsverslag </a:t>
            </a:r>
            <a:r>
              <a:rPr lang="nl-NL" dirty="0"/>
              <a:t>dan dient de examinator van de beroepspraktijk een authenticiteitsverklaring </a:t>
            </a:r>
            <a:r>
              <a:rPr lang="nl-NL" dirty="0" smtClean="0"/>
              <a:t>in </a:t>
            </a:r>
            <a:r>
              <a:rPr lang="nl-NL" dirty="0"/>
              <a:t>te </a:t>
            </a:r>
            <a:r>
              <a:rPr lang="nl-NL" dirty="0" smtClean="0"/>
              <a:t>vullen </a:t>
            </a:r>
          </a:p>
          <a:p>
            <a:r>
              <a:rPr lang="nl-NL" dirty="0" smtClean="0"/>
              <a:t>Deze </a:t>
            </a:r>
            <a:r>
              <a:rPr lang="nl-NL" dirty="0"/>
              <a:t>verklaring dient </a:t>
            </a:r>
            <a:r>
              <a:rPr lang="nl-NL" dirty="0" smtClean="0"/>
              <a:t>de student in te leveren op school tegelijk </a:t>
            </a:r>
            <a:r>
              <a:rPr lang="nl-NL" dirty="0"/>
              <a:t>met het beoordelingsformulier</a:t>
            </a:r>
          </a:p>
          <a:p>
            <a:pPr>
              <a:buFontTx/>
              <a:buChar char="-"/>
            </a:pPr>
            <a:endParaRPr lang="nl-NL" dirty="0"/>
          </a:p>
        </p:txBody>
      </p:sp>
    </p:spTree>
    <p:extLst>
      <p:ext uri="{BB962C8B-B14F-4D97-AF65-F5344CB8AC3E}">
        <p14:creationId xmlns:p14="http://schemas.microsoft.com/office/powerpoint/2010/main" val="38448399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Examineren: O/V/G</a:t>
            </a:r>
            <a:endParaRPr lang="nl-NL" dirty="0"/>
          </a:p>
        </p:txBody>
      </p:sp>
      <p:sp>
        <p:nvSpPr>
          <p:cNvPr id="3" name="Tijdelijke aanduiding voor inhoud 2"/>
          <p:cNvSpPr>
            <a:spLocks noGrp="1"/>
          </p:cNvSpPr>
          <p:nvPr>
            <p:ph sz="quarter" idx="1"/>
          </p:nvPr>
        </p:nvSpPr>
        <p:spPr/>
        <p:txBody>
          <a:bodyPr>
            <a:normAutofit/>
          </a:bodyPr>
          <a:lstStyle/>
          <a:p>
            <a:pPr marL="0" indent="0">
              <a:buNone/>
            </a:pPr>
            <a:r>
              <a:rPr lang="nl-NL" i="1" dirty="0" smtClean="0"/>
              <a:t>Onvoldoende </a:t>
            </a:r>
            <a:r>
              <a:rPr lang="nl-NL" i="1" dirty="0"/>
              <a:t>(O)</a:t>
            </a:r>
            <a:endParaRPr lang="nl-NL" dirty="0"/>
          </a:p>
          <a:p>
            <a:pPr marL="0" indent="0">
              <a:buNone/>
            </a:pPr>
            <a:r>
              <a:rPr lang="nl-NL" dirty="0"/>
              <a:t>Past de vereiste vakkennis en vaardigheden onvoldoende toe en/ of het gewenste resultaat is onvoldoende en/ of de beroepshouding is onvoldoende. Maakt nog te veel fouten en/ of cruciale fouten</a:t>
            </a:r>
          </a:p>
          <a:p>
            <a:pPr>
              <a:buFontTx/>
              <a:buChar char="-"/>
            </a:pPr>
            <a:endParaRPr lang="nl-NL" dirty="0"/>
          </a:p>
        </p:txBody>
      </p:sp>
    </p:spTree>
    <p:extLst>
      <p:ext uri="{BB962C8B-B14F-4D97-AF65-F5344CB8AC3E}">
        <p14:creationId xmlns:p14="http://schemas.microsoft.com/office/powerpoint/2010/main" val="25809202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Examineren: O/V/G</a:t>
            </a:r>
            <a:endParaRPr lang="nl-NL" dirty="0"/>
          </a:p>
        </p:txBody>
      </p:sp>
      <p:sp>
        <p:nvSpPr>
          <p:cNvPr id="3" name="Tijdelijke aanduiding voor inhoud 2"/>
          <p:cNvSpPr>
            <a:spLocks noGrp="1"/>
          </p:cNvSpPr>
          <p:nvPr>
            <p:ph sz="quarter" idx="1"/>
          </p:nvPr>
        </p:nvSpPr>
        <p:spPr/>
        <p:txBody>
          <a:bodyPr>
            <a:normAutofit/>
          </a:bodyPr>
          <a:lstStyle/>
          <a:p>
            <a:pPr marL="0" indent="0">
              <a:buNone/>
            </a:pPr>
            <a:r>
              <a:rPr lang="nl-NL" i="1" dirty="0" smtClean="0"/>
              <a:t>Voldoende </a:t>
            </a:r>
            <a:r>
              <a:rPr lang="nl-NL" i="1" dirty="0"/>
              <a:t>(V)</a:t>
            </a:r>
            <a:endParaRPr lang="nl-NL" dirty="0"/>
          </a:p>
          <a:p>
            <a:pPr marL="0" indent="0">
              <a:buNone/>
            </a:pPr>
            <a:r>
              <a:rPr lang="nl-NL" dirty="0"/>
              <a:t>Past de vereiste vakkennis en vaardigheden toe en het gewenste resultaat is voldoende en toont de gewenste beroepshouding. Kleine fouten mogen nog worden gemaakt</a:t>
            </a:r>
          </a:p>
        </p:txBody>
      </p:sp>
    </p:spTree>
    <p:extLst>
      <p:ext uri="{BB962C8B-B14F-4D97-AF65-F5344CB8AC3E}">
        <p14:creationId xmlns:p14="http://schemas.microsoft.com/office/powerpoint/2010/main" val="42570942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Examineren: O/V/G</a:t>
            </a:r>
            <a:endParaRPr lang="nl-NL" dirty="0"/>
          </a:p>
        </p:txBody>
      </p:sp>
      <p:sp>
        <p:nvSpPr>
          <p:cNvPr id="3" name="Tijdelijke aanduiding voor inhoud 2"/>
          <p:cNvSpPr>
            <a:spLocks noGrp="1"/>
          </p:cNvSpPr>
          <p:nvPr>
            <p:ph sz="quarter" idx="1"/>
          </p:nvPr>
        </p:nvSpPr>
        <p:spPr/>
        <p:txBody>
          <a:bodyPr>
            <a:normAutofit/>
          </a:bodyPr>
          <a:lstStyle/>
          <a:p>
            <a:pPr marL="0" indent="0">
              <a:buNone/>
            </a:pPr>
            <a:r>
              <a:rPr lang="nl-NL" i="1" dirty="0" smtClean="0"/>
              <a:t>Goed </a:t>
            </a:r>
            <a:r>
              <a:rPr lang="nl-NL" i="1" dirty="0"/>
              <a:t>(G)</a:t>
            </a:r>
            <a:endParaRPr lang="nl-NL" dirty="0"/>
          </a:p>
          <a:p>
            <a:pPr marL="0" indent="0">
              <a:buNone/>
            </a:pPr>
            <a:r>
              <a:rPr lang="nl-NL" dirty="0"/>
              <a:t>Past de vereiste vakkennis en vaardigheden vlot toe en het gewenste resultaat is goed en toont een uitstekende beroepshouding, maakt nauwelijks of geen </a:t>
            </a:r>
            <a:r>
              <a:rPr lang="nl-NL" dirty="0" smtClean="0"/>
              <a:t>fouten</a:t>
            </a:r>
            <a:endParaRPr lang="nl-NL" dirty="0"/>
          </a:p>
          <a:p>
            <a:pPr>
              <a:buFont typeface="Wingdings" panose="05000000000000000000" pitchFamily="2" charset="2"/>
              <a:buChar char="§"/>
            </a:pPr>
            <a:endParaRPr lang="nl-NL" dirty="0"/>
          </a:p>
        </p:txBody>
      </p:sp>
    </p:spTree>
    <p:extLst>
      <p:ext uri="{BB962C8B-B14F-4D97-AF65-F5344CB8AC3E}">
        <p14:creationId xmlns:p14="http://schemas.microsoft.com/office/powerpoint/2010/main" val="17611292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Examineren: cesuur</a:t>
            </a:r>
            <a:endParaRPr lang="nl-NL" dirty="0"/>
          </a:p>
        </p:txBody>
      </p:sp>
      <p:sp>
        <p:nvSpPr>
          <p:cNvPr id="3" name="Tijdelijke aanduiding voor inhoud 2"/>
          <p:cNvSpPr>
            <a:spLocks noGrp="1"/>
          </p:cNvSpPr>
          <p:nvPr>
            <p:ph sz="quarter" idx="1"/>
          </p:nvPr>
        </p:nvSpPr>
        <p:spPr/>
        <p:txBody>
          <a:bodyPr>
            <a:normAutofit/>
          </a:bodyPr>
          <a:lstStyle/>
          <a:p>
            <a:r>
              <a:rPr lang="nl-NL" dirty="0" smtClean="0"/>
              <a:t>Een </a:t>
            </a:r>
            <a:r>
              <a:rPr lang="nl-NL" dirty="0"/>
              <a:t>werkproces is voldoende als alle criteria met minimaal een voldoende zijn </a:t>
            </a:r>
            <a:r>
              <a:rPr lang="nl-NL" dirty="0" smtClean="0"/>
              <a:t>beoordeeld</a:t>
            </a:r>
            <a:endParaRPr lang="nl-NL" dirty="0"/>
          </a:p>
          <a:p>
            <a:r>
              <a:rPr lang="nl-NL" dirty="0"/>
              <a:t>Een kerntaak is voldoende als alle onderliggende werkprocessen minimaal voldoende </a:t>
            </a:r>
            <a:r>
              <a:rPr lang="nl-NL" dirty="0" smtClean="0"/>
              <a:t>zijn</a:t>
            </a:r>
            <a:endParaRPr lang="nl-NL" dirty="0"/>
          </a:p>
          <a:p>
            <a:pPr marL="0" indent="0">
              <a:buNone/>
            </a:pPr>
            <a:endParaRPr lang="nl-NL" dirty="0"/>
          </a:p>
        </p:txBody>
      </p:sp>
    </p:spTree>
    <p:extLst>
      <p:ext uri="{BB962C8B-B14F-4D97-AF65-F5344CB8AC3E}">
        <p14:creationId xmlns:p14="http://schemas.microsoft.com/office/powerpoint/2010/main" val="27164005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NL" dirty="0" smtClean="0"/>
              <a:t>Herkansingen</a:t>
            </a:r>
            <a:endParaRPr lang="nl-NL" dirty="0"/>
          </a:p>
        </p:txBody>
      </p:sp>
      <p:sp>
        <p:nvSpPr>
          <p:cNvPr id="3" name="Tijdelijke aanduiding voor inhoud 2"/>
          <p:cNvSpPr>
            <a:spLocks noGrp="1"/>
          </p:cNvSpPr>
          <p:nvPr>
            <p:ph sz="quarter" idx="1"/>
          </p:nvPr>
        </p:nvSpPr>
        <p:spPr/>
        <p:txBody>
          <a:bodyPr>
            <a:normAutofit/>
          </a:bodyPr>
          <a:lstStyle/>
          <a:p>
            <a:pPr lvl="0"/>
            <a:r>
              <a:rPr lang="nl-NL" dirty="0" smtClean="0"/>
              <a:t>Studenten hebben </a:t>
            </a:r>
            <a:r>
              <a:rPr lang="nl-NL" dirty="0"/>
              <a:t>per werkproces recht op één </a:t>
            </a:r>
            <a:r>
              <a:rPr lang="nl-NL" dirty="0" smtClean="0"/>
              <a:t>herkansing</a:t>
            </a:r>
            <a:endParaRPr lang="nl-NL" dirty="0"/>
          </a:p>
          <a:p>
            <a:pPr lvl="0"/>
            <a:r>
              <a:rPr lang="nl-NL" dirty="0"/>
              <a:t>Voor een herkansing moet </a:t>
            </a:r>
            <a:r>
              <a:rPr lang="nl-NL" dirty="0" smtClean="0"/>
              <a:t>de student het </a:t>
            </a:r>
            <a:r>
              <a:rPr lang="nl-NL" dirty="0"/>
              <a:t>totale werkproces opnieuw </a:t>
            </a:r>
            <a:r>
              <a:rPr lang="nl-NL" dirty="0" smtClean="0"/>
              <a:t>doen</a:t>
            </a:r>
            <a:endParaRPr lang="nl-NL" dirty="0"/>
          </a:p>
          <a:p>
            <a:pPr lvl="0"/>
            <a:r>
              <a:rPr lang="nl-NL" dirty="0" smtClean="0"/>
              <a:t>Op </a:t>
            </a:r>
            <a:r>
              <a:rPr lang="nl-NL" dirty="0"/>
              <a:t>de examenplanning </a:t>
            </a:r>
            <a:r>
              <a:rPr lang="nl-NL" dirty="0" smtClean="0"/>
              <a:t>kan de student zien wanneer hij </a:t>
            </a:r>
            <a:r>
              <a:rPr lang="nl-NL" dirty="0"/>
              <a:t>de herkansing moet </a:t>
            </a:r>
            <a:r>
              <a:rPr lang="nl-NL" dirty="0" smtClean="0"/>
              <a:t>inleveren</a:t>
            </a:r>
            <a:endParaRPr lang="nl-NL" dirty="0"/>
          </a:p>
          <a:p>
            <a:pPr lvl="0"/>
            <a:r>
              <a:rPr lang="nl-NL" dirty="0" smtClean="0"/>
              <a:t>Wanneer </a:t>
            </a:r>
            <a:r>
              <a:rPr lang="nl-NL" dirty="0"/>
              <a:t>een vastgesteld examenmoment door de kandidaat niet wordt gebruikt, geldt dit als een verbruikte kans. Het cijfer is </a:t>
            </a:r>
            <a:r>
              <a:rPr lang="nl-NL" dirty="0" smtClean="0"/>
              <a:t>nul </a:t>
            </a:r>
            <a:endParaRPr lang="nl-NL" dirty="0"/>
          </a:p>
          <a:p>
            <a:pPr lvl="0"/>
            <a:endParaRPr lang="nl-NL" dirty="0"/>
          </a:p>
          <a:p>
            <a:endParaRPr lang="nl-NL" dirty="0"/>
          </a:p>
        </p:txBody>
      </p:sp>
    </p:spTree>
    <p:extLst>
      <p:ext uri="{BB962C8B-B14F-4D97-AF65-F5344CB8AC3E}">
        <p14:creationId xmlns:p14="http://schemas.microsoft.com/office/powerpoint/2010/main" val="3379738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Opleidingen MZ</a:t>
            </a:r>
          </a:p>
        </p:txBody>
      </p:sp>
      <p:sp>
        <p:nvSpPr>
          <p:cNvPr id="3" name="Tijdelijke aanduiding voor inhoud 2"/>
          <p:cNvSpPr>
            <a:spLocks noGrp="1"/>
          </p:cNvSpPr>
          <p:nvPr>
            <p:ph sz="quarter" idx="1"/>
          </p:nvPr>
        </p:nvSpPr>
        <p:spPr/>
        <p:txBody>
          <a:bodyPr/>
          <a:lstStyle/>
          <a:p>
            <a:r>
              <a:rPr lang="nl-NL" dirty="0"/>
              <a:t>Niveau 3</a:t>
            </a:r>
          </a:p>
          <a:p>
            <a:pPr lvl="1"/>
            <a:r>
              <a:rPr lang="nl-NL" dirty="0"/>
              <a:t>Begeleider gehandicaptenzorg</a:t>
            </a:r>
          </a:p>
          <a:p>
            <a:pPr lvl="1"/>
            <a:r>
              <a:rPr lang="nl-NL" dirty="0"/>
              <a:t>Begeleider specifieke </a:t>
            </a:r>
            <a:r>
              <a:rPr lang="nl-NL" dirty="0" smtClean="0"/>
              <a:t>doelgroepen</a:t>
            </a:r>
          </a:p>
          <a:p>
            <a:pPr marL="365760" lvl="1" indent="0">
              <a:buNone/>
            </a:pPr>
            <a:endParaRPr lang="nl-NL" dirty="0"/>
          </a:p>
          <a:p>
            <a:r>
              <a:rPr lang="nl-NL" dirty="0"/>
              <a:t>Niveau 4</a:t>
            </a:r>
          </a:p>
          <a:p>
            <a:pPr lvl="1"/>
            <a:r>
              <a:rPr lang="nl-NL" dirty="0"/>
              <a:t>Persoonlijk begeleider gehandicaptenzorg</a:t>
            </a:r>
          </a:p>
          <a:p>
            <a:pPr lvl="1"/>
            <a:r>
              <a:rPr lang="nl-NL" dirty="0"/>
              <a:t>Persoonlijk begeleider specifieke doelgroepen</a:t>
            </a:r>
          </a:p>
          <a:p>
            <a:pPr lvl="1"/>
            <a:r>
              <a:rPr lang="nl-NL" dirty="0"/>
              <a:t>Thuisbegeleider</a:t>
            </a:r>
          </a:p>
          <a:p>
            <a:pPr lvl="1"/>
            <a:r>
              <a:rPr lang="nl-NL" dirty="0"/>
              <a:t>Agogisch medewerker GGZ</a:t>
            </a:r>
          </a:p>
        </p:txBody>
      </p:sp>
    </p:spTree>
    <p:extLst>
      <p:ext uri="{BB962C8B-B14F-4D97-AF65-F5344CB8AC3E}">
        <p14:creationId xmlns:p14="http://schemas.microsoft.com/office/powerpoint/2010/main" val="24950072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NL" dirty="0" smtClean="0"/>
              <a:t>Inzien examen</a:t>
            </a:r>
            <a:endParaRPr lang="nl-NL" dirty="0"/>
          </a:p>
        </p:txBody>
      </p:sp>
      <p:sp>
        <p:nvSpPr>
          <p:cNvPr id="3" name="Tijdelijke aanduiding voor inhoud 2"/>
          <p:cNvSpPr>
            <a:spLocks noGrp="1"/>
          </p:cNvSpPr>
          <p:nvPr>
            <p:ph sz="quarter" idx="1"/>
          </p:nvPr>
        </p:nvSpPr>
        <p:spPr/>
        <p:txBody>
          <a:bodyPr>
            <a:normAutofit/>
          </a:bodyPr>
          <a:lstStyle/>
          <a:p>
            <a:r>
              <a:rPr lang="nl-NL" dirty="0"/>
              <a:t>Je hebt nadat je de officiële uitslag heb gekregen, </a:t>
            </a:r>
            <a:r>
              <a:rPr lang="nl-NL" b="1" dirty="0"/>
              <a:t>tot 10 werkdagen</a:t>
            </a:r>
            <a:r>
              <a:rPr lang="nl-NL" dirty="0"/>
              <a:t> de tijd om feedback aan de examinator te vragen. </a:t>
            </a:r>
          </a:p>
          <a:p>
            <a:r>
              <a:rPr lang="nl-NL" dirty="0" smtClean="0"/>
              <a:t>Wanneer </a:t>
            </a:r>
            <a:r>
              <a:rPr lang="nl-NL" dirty="0"/>
              <a:t>je een beoordeling van het examen in wilt zien, kun je dit </a:t>
            </a:r>
            <a:r>
              <a:rPr lang="nl-NL" b="1" dirty="0"/>
              <a:t>tot 10 werkdagen</a:t>
            </a:r>
            <a:r>
              <a:rPr lang="nl-NL" dirty="0"/>
              <a:t> nadat je officiële uitslag heb gekregen aanvragen bij de examenleider</a:t>
            </a:r>
          </a:p>
        </p:txBody>
      </p:sp>
    </p:spTree>
    <p:extLst>
      <p:ext uri="{BB962C8B-B14F-4D97-AF65-F5344CB8AC3E}">
        <p14:creationId xmlns:p14="http://schemas.microsoft.com/office/powerpoint/2010/main" val="25826597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NL" dirty="0" smtClean="0"/>
              <a:t>Student wil bezwaar maken</a:t>
            </a:r>
            <a:endParaRPr lang="nl-NL" dirty="0"/>
          </a:p>
        </p:txBody>
      </p:sp>
      <p:sp>
        <p:nvSpPr>
          <p:cNvPr id="3" name="Tijdelijke aanduiding voor inhoud 2"/>
          <p:cNvSpPr>
            <a:spLocks noGrp="1"/>
          </p:cNvSpPr>
          <p:nvPr>
            <p:ph sz="quarter" idx="1"/>
          </p:nvPr>
        </p:nvSpPr>
        <p:spPr/>
        <p:txBody>
          <a:bodyPr>
            <a:normAutofit/>
          </a:bodyPr>
          <a:lstStyle/>
          <a:p>
            <a:pPr marL="0" indent="0">
              <a:buNone/>
            </a:pPr>
            <a:r>
              <a:rPr lang="nl-NL" dirty="0"/>
              <a:t>Wanneer je het met een bepaalde beslissing of maatregel rond de beoordeling niet eens bent, ga je in eerste instantie naar de examenleider. </a:t>
            </a:r>
          </a:p>
          <a:p>
            <a:pPr marL="0" indent="0">
              <a:buNone/>
            </a:pPr>
            <a:endParaRPr lang="nl-NL" dirty="0"/>
          </a:p>
          <a:p>
            <a:pPr marL="0" indent="0">
              <a:buNone/>
            </a:pPr>
            <a:r>
              <a:rPr lang="nl-NL" dirty="0" smtClean="0"/>
              <a:t>Zie verder procedure </a:t>
            </a:r>
            <a:r>
              <a:rPr lang="nl-NL" dirty="0"/>
              <a:t>in examengids</a:t>
            </a:r>
          </a:p>
          <a:p>
            <a:endParaRPr lang="nl-NL" dirty="0"/>
          </a:p>
        </p:txBody>
      </p:sp>
    </p:spTree>
    <p:extLst>
      <p:ext uri="{BB962C8B-B14F-4D97-AF65-F5344CB8AC3E}">
        <p14:creationId xmlns:p14="http://schemas.microsoft.com/office/powerpoint/2010/main" val="15562131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NL" dirty="0" smtClean="0"/>
              <a:t>Afmeldprocedure</a:t>
            </a:r>
            <a:endParaRPr lang="nl-NL" dirty="0"/>
          </a:p>
        </p:txBody>
      </p:sp>
      <p:sp>
        <p:nvSpPr>
          <p:cNvPr id="3" name="Tijdelijke aanduiding voor inhoud 2"/>
          <p:cNvSpPr>
            <a:spLocks noGrp="1"/>
          </p:cNvSpPr>
          <p:nvPr>
            <p:ph sz="quarter" idx="1"/>
          </p:nvPr>
        </p:nvSpPr>
        <p:spPr/>
        <p:txBody>
          <a:bodyPr>
            <a:normAutofit fontScale="92500" lnSpcReduction="10000"/>
          </a:bodyPr>
          <a:lstStyle/>
          <a:p>
            <a:r>
              <a:rPr lang="nl-NL" dirty="0"/>
              <a:t>Indien je niet kunt deelnemen aan een gepland en afgesproken examen moet je dat direct schriftelijk per mail melden bij de examenleider van de opleiding. In je mail geef je duidelijk aan wat de reden van afmelding is. </a:t>
            </a:r>
          </a:p>
          <a:p>
            <a:r>
              <a:rPr lang="nl-NL" dirty="0" smtClean="0"/>
              <a:t>Wanneer </a:t>
            </a:r>
            <a:r>
              <a:rPr lang="nl-NL" dirty="0"/>
              <a:t>er een aantoonbare reden is waarbij er sprake is van overmacht en je hebt je gehouden aan de hierboven beschreven afmeldprocedure, dan kun je een schriftelijk herzieningsverzoek indienen bij de sub-examencommissie. De sub-examencommissie stelt vast of sprake is van een wel of niet verbruikte examenkans. </a:t>
            </a:r>
          </a:p>
          <a:p>
            <a:pPr marL="0" lvl="0" indent="0">
              <a:buNone/>
            </a:pPr>
            <a:endParaRPr lang="nl-NL" dirty="0"/>
          </a:p>
        </p:txBody>
      </p:sp>
    </p:spTree>
    <p:extLst>
      <p:ext uri="{BB962C8B-B14F-4D97-AF65-F5344CB8AC3E}">
        <p14:creationId xmlns:p14="http://schemas.microsoft.com/office/powerpoint/2010/main" val="18482878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NL" dirty="0" smtClean="0"/>
              <a:t>Onregelmatigheid</a:t>
            </a:r>
            <a:endParaRPr lang="nl-NL" dirty="0"/>
          </a:p>
        </p:txBody>
      </p:sp>
      <p:sp>
        <p:nvSpPr>
          <p:cNvPr id="3" name="Tijdelijke aanduiding voor inhoud 2"/>
          <p:cNvSpPr>
            <a:spLocks noGrp="1"/>
          </p:cNvSpPr>
          <p:nvPr>
            <p:ph sz="quarter" idx="1"/>
          </p:nvPr>
        </p:nvSpPr>
        <p:spPr/>
        <p:txBody>
          <a:bodyPr>
            <a:normAutofit/>
          </a:bodyPr>
          <a:lstStyle/>
          <a:p>
            <a:r>
              <a:rPr lang="nl-NL" dirty="0"/>
              <a:t>Als er tijdens </a:t>
            </a:r>
            <a:r>
              <a:rPr lang="nl-NL" dirty="0" smtClean="0"/>
              <a:t>het examen </a:t>
            </a:r>
            <a:r>
              <a:rPr lang="nl-NL" dirty="0"/>
              <a:t>een onregelmatigheid wordt geconstateerd ligt het aan de onregelmatigheid of </a:t>
            </a:r>
            <a:r>
              <a:rPr lang="nl-NL" dirty="0" smtClean="0"/>
              <a:t>de student </a:t>
            </a:r>
            <a:r>
              <a:rPr lang="nl-NL" dirty="0"/>
              <a:t>onmiddellijk moet stoppen met </a:t>
            </a:r>
            <a:r>
              <a:rPr lang="nl-NL" dirty="0" smtClean="0"/>
              <a:t>het </a:t>
            </a:r>
            <a:r>
              <a:rPr lang="nl-NL" dirty="0"/>
              <a:t>examen of dat er later een besluit </a:t>
            </a:r>
            <a:r>
              <a:rPr lang="nl-NL" dirty="0" smtClean="0"/>
              <a:t>wordt genomen over de geldigheid van het examen</a:t>
            </a:r>
          </a:p>
          <a:p>
            <a:r>
              <a:rPr lang="nl-NL" dirty="0" smtClean="0"/>
              <a:t>In </a:t>
            </a:r>
            <a:r>
              <a:rPr lang="nl-NL" dirty="0"/>
              <a:t>beide gevallen doet de sub-examencommissie een uitspraak over de te nemen </a:t>
            </a:r>
            <a:r>
              <a:rPr lang="nl-NL" dirty="0" smtClean="0"/>
              <a:t>maatregelen</a:t>
            </a:r>
            <a:endParaRPr lang="nl-NL" dirty="0"/>
          </a:p>
        </p:txBody>
      </p:sp>
    </p:spTree>
    <p:extLst>
      <p:ext uri="{BB962C8B-B14F-4D97-AF65-F5344CB8AC3E}">
        <p14:creationId xmlns:p14="http://schemas.microsoft.com/office/powerpoint/2010/main" val="41024740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NL" dirty="0" smtClean="0"/>
              <a:t>Onregelmatigheid</a:t>
            </a:r>
            <a:endParaRPr lang="nl-NL" dirty="0"/>
          </a:p>
        </p:txBody>
      </p:sp>
      <p:sp>
        <p:nvSpPr>
          <p:cNvPr id="3" name="Tijdelijke aanduiding voor inhoud 2"/>
          <p:cNvSpPr>
            <a:spLocks noGrp="1"/>
          </p:cNvSpPr>
          <p:nvPr>
            <p:ph sz="quarter" idx="1"/>
          </p:nvPr>
        </p:nvSpPr>
        <p:spPr/>
        <p:txBody>
          <a:bodyPr>
            <a:normAutofit/>
          </a:bodyPr>
          <a:lstStyle/>
          <a:p>
            <a:r>
              <a:rPr lang="nl-NL" dirty="0"/>
              <a:t>Als er tijdens </a:t>
            </a:r>
            <a:r>
              <a:rPr lang="nl-NL" dirty="0" smtClean="0"/>
              <a:t>het examen </a:t>
            </a:r>
            <a:r>
              <a:rPr lang="nl-NL" dirty="0"/>
              <a:t>een onregelmatigheid wordt geconstateerd ligt het aan de onregelmatigheid of </a:t>
            </a:r>
            <a:r>
              <a:rPr lang="nl-NL" dirty="0" smtClean="0"/>
              <a:t>de student </a:t>
            </a:r>
            <a:r>
              <a:rPr lang="nl-NL" dirty="0"/>
              <a:t>onmiddellijk moet stoppen met </a:t>
            </a:r>
            <a:r>
              <a:rPr lang="nl-NL" dirty="0" smtClean="0"/>
              <a:t>het </a:t>
            </a:r>
            <a:r>
              <a:rPr lang="nl-NL" dirty="0"/>
              <a:t>examen of dat er later een besluit </a:t>
            </a:r>
            <a:r>
              <a:rPr lang="nl-NL" dirty="0" smtClean="0"/>
              <a:t>wordt genomen over de geldigheid van het examen</a:t>
            </a:r>
          </a:p>
          <a:p>
            <a:r>
              <a:rPr lang="nl-NL" dirty="0" smtClean="0"/>
              <a:t>In </a:t>
            </a:r>
            <a:r>
              <a:rPr lang="nl-NL" dirty="0"/>
              <a:t>beide gevallen doet de sub-examencommissie een uitspraak over de te nemen </a:t>
            </a:r>
            <a:r>
              <a:rPr lang="nl-NL" dirty="0" smtClean="0"/>
              <a:t>maatregelen</a:t>
            </a:r>
            <a:endParaRPr lang="nl-NL" dirty="0"/>
          </a:p>
        </p:txBody>
      </p:sp>
    </p:spTree>
    <p:extLst>
      <p:ext uri="{BB962C8B-B14F-4D97-AF65-F5344CB8AC3E}">
        <p14:creationId xmlns:p14="http://schemas.microsoft.com/office/powerpoint/2010/main" val="19123274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b="1" dirty="0" smtClean="0"/>
              <a:t/>
            </a:r>
            <a:br>
              <a:rPr lang="nl-NL" b="1" dirty="0" smtClean="0"/>
            </a:br>
            <a:r>
              <a:rPr lang="nl-NL" dirty="0" smtClean="0"/>
              <a:t>Diplomaeisen </a:t>
            </a:r>
            <a:r>
              <a:rPr lang="nl-NL" dirty="0"/>
              <a:t>niveau 3</a:t>
            </a:r>
            <a:r>
              <a:rPr lang="nl-NL" sz="675" dirty="0"/>
              <a:t/>
            </a:r>
            <a:br>
              <a:rPr lang="nl-NL" sz="675" dirty="0"/>
            </a:br>
            <a:endParaRPr lang="nl-NL" dirty="0"/>
          </a:p>
        </p:txBody>
      </p:sp>
      <p:sp>
        <p:nvSpPr>
          <p:cNvPr id="3" name="Tijdelijke aanduiding voor inhoud 2"/>
          <p:cNvSpPr>
            <a:spLocks noGrp="1"/>
          </p:cNvSpPr>
          <p:nvPr>
            <p:ph idx="1"/>
          </p:nvPr>
        </p:nvSpPr>
        <p:spPr>
          <a:xfrm>
            <a:off x="1461004" y="1733299"/>
            <a:ext cx="6130921" cy="3837321"/>
          </a:xfrm>
        </p:spPr>
        <p:txBody>
          <a:bodyPr>
            <a:normAutofit lnSpcReduction="10000"/>
          </a:bodyPr>
          <a:lstStyle/>
          <a:p>
            <a:pPr lvl="0"/>
            <a:r>
              <a:rPr lang="nl-NL" dirty="0" smtClean="0"/>
              <a:t>BPV-examens </a:t>
            </a:r>
            <a:r>
              <a:rPr lang="nl-NL" dirty="0"/>
              <a:t>basisdeel en profieldeel</a:t>
            </a:r>
            <a:endParaRPr lang="nl-NL" sz="563" dirty="0"/>
          </a:p>
          <a:p>
            <a:pPr lvl="0"/>
            <a:r>
              <a:rPr lang="nl-NL" dirty="0"/>
              <a:t>Examen Nederlands (1 x CE, 3 x IE)</a:t>
            </a:r>
            <a:endParaRPr lang="nl-NL" sz="506" dirty="0"/>
          </a:p>
          <a:p>
            <a:pPr lvl="0"/>
            <a:r>
              <a:rPr lang="nl-NL" dirty="0"/>
              <a:t>Examen rekenen (1 x CE)</a:t>
            </a:r>
            <a:endParaRPr lang="nl-NL" sz="563" dirty="0"/>
          </a:p>
          <a:p>
            <a:pPr lvl="0"/>
            <a:r>
              <a:rPr lang="nl-NL" dirty="0"/>
              <a:t>Burgerschapsopdrachten</a:t>
            </a:r>
            <a:endParaRPr lang="nl-NL" sz="563" dirty="0"/>
          </a:p>
          <a:p>
            <a:pPr lvl="0"/>
            <a:r>
              <a:rPr lang="nl-NL" dirty="0"/>
              <a:t>Loopbaanopdrachten</a:t>
            </a:r>
            <a:endParaRPr lang="nl-NL" sz="563" dirty="0"/>
          </a:p>
          <a:p>
            <a:r>
              <a:rPr lang="nl-NL" dirty="0"/>
              <a:t>BPV-verplichtingen voldaan: uren en opdrachten</a:t>
            </a:r>
            <a:endParaRPr lang="nl-NL" sz="563" dirty="0"/>
          </a:p>
          <a:p>
            <a:r>
              <a:rPr lang="nl-NL" dirty="0" smtClean="0"/>
              <a:t>Keuzedelen </a:t>
            </a:r>
            <a:r>
              <a:rPr lang="nl-NL" dirty="0"/>
              <a:t>(3 x 240 SBU)</a:t>
            </a:r>
          </a:p>
        </p:txBody>
      </p:sp>
    </p:spTree>
    <p:extLst>
      <p:ext uri="{BB962C8B-B14F-4D97-AF65-F5344CB8AC3E}">
        <p14:creationId xmlns:p14="http://schemas.microsoft.com/office/powerpoint/2010/main" val="36007072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normAutofit fontScale="90000"/>
          </a:bodyPr>
          <a:lstStyle/>
          <a:p>
            <a:r>
              <a:rPr lang="nl-NL" b="1" dirty="0" smtClean="0"/>
              <a:t/>
            </a:r>
            <a:br>
              <a:rPr lang="nl-NL" b="1" dirty="0" smtClean="0"/>
            </a:br>
            <a:r>
              <a:rPr lang="nl-NL" dirty="0" smtClean="0"/>
              <a:t>Diplomaeisen </a:t>
            </a:r>
            <a:r>
              <a:rPr lang="nl-NL" dirty="0"/>
              <a:t>niveau 4</a:t>
            </a:r>
            <a:r>
              <a:rPr lang="nl-NL" sz="675" dirty="0"/>
              <a:t/>
            </a:r>
            <a:br>
              <a:rPr lang="nl-NL" sz="675" dirty="0"/>
            </a:br>
            <a:endParaRPr lang="nl-NL" dirty="0"/>
          </a:p>
        </p:txBody>
      </p:sp>
      <p:sp>
        <p:nvSpPr>
          <p:cNvPr id="7" name="Tijdelijke aanduiding voor inhoud 6"/>
          <p:cNvSpPr>
            <a:spLocks noGrp="1"/>
          </p:cNvSpPr>
          <p:nvPr>
            <p:ph idx="1"/>
          </p:nvPr>
        </p:nvSpPr>
        <p:spPr>
          <a:xfrm>
            <a:off x="1439781" y="1953322"/>
            <a:ext cx="5743072" cy="3930120"/>
          </a:xfrm>
        </p:spPr>
        <p:txBody>
          <a:bodyPr>
            <a:normAutofit fontScale="92500" lnSpcReduction="20000"/>
          </a:bodyPr>
          <a:lstStyle/>
          <a:p>
            <a:pPr lvl="0"/>
            <a:r>
              <a:rPr lang="nl-NL" dirty="0" smtClean="0"/>
              <a:t>BPV-examens </a:t>
            </a:r>
            <a:r>
              <a:rPr lang="nl-NL" dirty="0"/>
              <a:t>basisdeel </a:t>
            </a:r>
            <a:r>
              <a:rPr lang="nl-NL" dirty="0" smtClean="0"/>
              <a:t>en profieldeel</a:t>
            </a:r>
            <a:endParaRPr lang="nl-NL" sz="563" dirty="0"/>
          </a:p>
          <a:p>
            <a:pPr lvl="0"/>
            <a:r>
              <a:rPr lang="nl-NL" dirty="0"/>
              <a:t>Examen Nederlands (1 x CE, 3 x IE)</a:t>
            </a:r>
            <a:endParaRPr lang="nl-NL" sz="506" dirty="0"/>
          </a:p>
          <a:p>
            <a:pPr lvl="0"/>
            <a:r>
              <a:rPr lang="nl-NL" dirty="0"/>
              <a:t>Examen Engels (1 x CE, 3 x IE)</a:t>
            </a:r>
            <a:endParaRPr lang="nl-NL" sz="506" dirty="0"/>
          </a:p>
          <a:p>
            <a:pPr lvl="0"/>
            <a:r>
              <a:rPr lang="nl-NL" dirty="0"/>
              <a:t>Examen rekenen (1 x CE)</a:t>
            </a:r>
            <a:endParaRPr lang="nl-NL" sz="563" dirty="0"/>
          </a:p>
          <a:p>
            <a:pPr lvl="0"/>
            <a:r>
              <a:rPr lang="nl-NL" dirty="0"/>
              <a:t>Burgerschapsopdrachten</a:t>
            </a:r>
            <a:endParaRPr lang="nl-NL" sz="563" dirty="0"/>
          </a:p>
          <a:p>
            <a:pPr lvl="0"/>
            <a:r>
              <a:rPr lang="nl-NL" dirty="0"/>
              <a:t>Loopbaanopdrachten</a:t>
            </a:r>
            <a:endParaRPr lang="nl-NL" sz="563" dirty="0"/>
          </a:p>
          <a:p>
            <a:pPr lvl="0"/>
            <a:r>
              <a:rPr lang="nl-NL" dirty="0" smtClean="0"/>
              <a:t>BPV-verplichtingen voldaan: uren en opdrachten</a:t>
            </a:r>
            <a:endParaRPr lang="nl-NL" sz="563" dirty="0"/>
          </a:p>
          <a:p>
            <a:r>
              <a:rPr lang="nl-NL" dirty="0"/>
              <a:t>Keuzedelen (4 x 240 SBU)</a:t>
            </a:r>
          </a:p>
        </p:txBody>
      </p:sp>
    </p:spTree>
    <p:extLst>
      <p:ext uri="{BB962C8B-B14F-4D97-AF65-F5344CB8AC3E}">
        <p14:creationId xmlns:p14="http://schemas.microsoft.com/office/powerpoint/2010/main" val="1946757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Opleidingen MZ</a:t>
            </a:r>
          </a:p>
        </p:txBody>
      </p:sp>
      <p:sp>
        <p:nvSpPr>
          <p:cNvPr id="3" name="Tijdelijke aanduiding voor inhoud 2"/>
          <p:cNvSpPr>
            <a:spLocks noGrp="1"/>
          </p:cNvSpPr>
          <p:nvPr>
            <p:ph sz="quarter" idx="1"/>
          </p:nvPr>
        </p:nvSpPr>
        <p:spPr/>
        <p:txBody>
          <a:bodyPr/>
          <a:lstStyle/>
          <a:p>
            <a:pPr marL="0" indent="0">
              <a:buNone/>
            </a:pPr>
            <a:r>
              <a:rPr lang="nl-NL" dirty="0"/>
              <a:t>De opleiding bestaat uit een:</a:t>
            </a:r>
          </a:p>
          <a:p>
            <a:r>
              <a:rPr lang="nl-NL" dirty="0"/>
              <a:t>basisdeel</a:t>
            </a:r>
          </a:p>
          <a:p>
            <a:r>
              <a:rPr lang="nl-NL" dirty="0"/>
              <a:t>profieldeel</a:t>
            </a:r>
          </a:p>
          <a:p>
            <a:pPr marL="0" indent="0">
              <a:buNone/>
            </a:pPr>
            <a:endParaRPr lang="nl-NL" dirty="0"/>
          </a:p>
          <a:p>
            <a:pPr>
              <a:buFontTx/>
              <a:buChar char="-"/>
            </a:pPr>
            <a:endParaRPr lang="nl-NL" dirty="0"/>
          </a:p>
          <a:p>
            <a:pPr>
              <a:buFontTx/>
              <a:buChar char="-"/>
            </a:pPr>
            <a:endParaRPr lang="nl-NL" dirty="0"/>
          </a:p>
        </p:txBody>
      </p:sp>
    </p:spTree>
    <p:extLst>
      <p:ext uri="{BB962C8B-B14F-4D97-AF65-F5344CB8AC3E}">
        <p14:creationId xmlns:p14="http://schemas.microsoft.com/office/powerpoint/2010/main" val="11560826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Werkprocessen basisdeel</a:t>
            </a:r>
            <a:endParaRPr lang="nl-NL" dirty="0"/>
          </a:p>
        </p:txBody>
      </p:sp>
      <p:sp>
        <p:nvSpPr>
          <p:cNvPr id="3" name="Tijdelijke aanduiding voor inhoud 2"/>
          <p:cNvSpPr>
            <a:spLocks noGrp="1"/>
          </p:cNvSpPr>
          <p:nvPr>
            <p:ph sz="quarter" idx="1"/>
          </p:nvPr>
        </p:nvSpPr>
        <p:spPr/>
        <p:txBody>
          <a:bodyPr>
            <a:normAutofit fontScale="92500" lnSpcReduction="10000"/>
          </a:bodyPr>
          <a:lstStyle/>
          <a:p>
            <a:r>
              <a:rPr lang="nl-NL" dirty="0"/>
              <a:t>Inventariseert ondersteuningsvragen van de cliënt</a:t>
            </a:r>
          </a:p>
          <a:p>
            <a:r>
              <a:rPr lang="nl-NL" dirty="0"/>
              <a:t>Ondersteunt de cliënt bij persoonlijke verzorging</a:t>
            </a:r>
          </a:p>
          <a:p>
            <a:r>
              <a:rPr lang="nl-NL" dirty="0"/>
              <a:t>Ondersteunt de cliënt bij wonen en huishouden </a:t>
            </a:r>
          </a:p>
          <a:p>
            <a:r>
              <a:rPr lang="nl-NL" dirty="0"/>
              <a:t>Ondersteunt de cliënt bij dagbesteding  </a:t>
            </a:r>
          </a:p>
          <a:p>
            <a:r>
              <a:rPr lang="nl-NL" dirty="0"/>
              <a:t>Reageert op onvoorziene en crisessituaties</a:t>
            </a:r>
          </a:p>
          <a:p>
            <a:r>
              <a:rPr lang="nl-NL" dirty="0"/>
              <a:t>Stemt de werkzaamheden af </a:t>
            </a:r>
          </a:p>
          <a:p>
            <a:r>
              <a:rPr lang="nl-NL" dirty="0"/>
              <a:t>Evalueert de geboden ondersteuning</a:t>
            </a:r>
          </a:p>
          <a:p>
            <a:r>
              <a:rPr lang="nl-NL" dirty="0"/>
              <a:t>Werkt aan eigen deskundigheid </a:t>
            </a:r>
          </a:p>
          <a:p>
            <a:r>
              <a:rPr lang="nl-NL" dirty="0"/>
              <a:t>Werkt aan bevorderen en bewaken van kwaliteitszorg</a:t>
            </a:r>
          </a:p>
          <a:p>
            <a:endParaRPr lang="nl-NL" dirty="0"/>
          </a:p>
          <a:p>
            <a:endParaRPr lang="nl-NL" dirty="0"/>
          </a:p>
        </p:txBody>
      </p:sp>
    </p:spTree>
    <p:extLst>
      <p:ext uri="{BB962C8B-B14F-4D97-AF65-F5344CB8AC3E}">
        <p14:creationId xmlns:p14="http://schemas.microsoft.com/office/powerpoint/2010/main" val="4015238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Profieldeel </a:t>
            </a:r>
            <a:r>
              <a:rPr lang="nl-NL" dirty="0"/>
              <a:t>niveau 3 en 4 </a:t>
            </a:r>
          </a:p>
        </p:txBody>
      </p:sp>
      <p:sp>
        <p:nvSpPr>
          <p:cNvPr id="3" name="Tijdelijke aanduiding voor inhoud 2"/>
          <p:cNvSpPr>
            <a:spLocks noGrp="1"/>
          </p:cNvSpPr>
          <p:nvPr>
            <p:ph sz="quarter" idx="1"/>
          </p:nvPr>
        </p:nvSpPr>
        <p:spPr/>
        <p:txBody>
          <a:bodyPr/>
          <a:lstStyle/>
          <a:p>
            <a:r>
              <a:rPr lang="nl-NL" dirty="0"/>
              <a:t>BGZ:	4 werkprocessen</a:t>
            </a:r>
          </a:p>
          <a:p>
            <a:r>
              <a:rPr lang="nl-NL" dirty="0"/>
              <a:t>PBGZ: 	8 werkprocessen</a:t>
            </a:r>
          </a:p>
          <a:p>
            <a:r>
              <a:rPr lang="nl-NL" dirty="0"/>
              <a:t>BSD:	3 werkprocessen</a:t>
            </a:r>
          </a:p>
          <a:p>
            <a:r>
              <a:rPr lang="nl-NL" dirty="0" smtClean="0"/>
              <a:t>PBSD:</a:t>
            </a:r>
            <a:r>
              <a:rPr lang="nl-NL" dirty="0"/>
              <a:t>	6 </a:t>
            </a:r>
            <a:r>
              <a:rPr lang="nl-NL" dirty="0" smtClean="0"/>
              <a:t>werkprocessen</a:t>
            </a:r>
          </a:p>
          <a:p>
            <a:r>
              <a:rPr lang="nl-NL" dirty="0" smtClean="0"/>
              <a:t>AMGGZ:</a:t>
            </a:r>
            <a:r>
              <a:rPr lang="nl-NL" dirty="0"/>
              <a:t>	</a:t>
            </a:r>
            <a:r>
              <a:rPr lang="nl-NL" dirty="0" smtClean="0"/>
              <a:t>6 </a:t>
            </a:r>
            <a:r>
              <a:rPr lang="nl-NL" dirty="0"/>
              <a:t>werkprocessen</a:t>
            </a:r>
          </a:p>
          <a:p>
            <a:r>
              <a:rPr lang="nl-NL" dirty="0" smtClean="0"/>
              <a:t>TB:	</a:t>
            </a:r>
            <a:r>
              <a:rPr lang="nl-NL" dirty="0"/>
              <a:t>	</a:t>
            </a:r>
            <a:r>
              <a:rPr lang="nl-NL" dirty="0" smtClean="0"/>
              <a:t>7 </a:t>
            </a:r>
            <a:r>
              <a:rPr lang="nl-NL" dirty="0"/>
              <a:t>werkprocessen</a:t>
            </a:r>
          </a:p>
          <a:p>
            <a:endParaRPr lang="nl-NL" dirty="0"/>
          </a:p>
        </p:txBody>
      </p:sp>
    </p:spTree>
    <p:extLst>
      <p:ext uri="{BB962C8B-B14F-4D97-AF65-F5344CB8AC3E}">
        <p14:creationId xmlns:p14="http://schemas.microsoft.com/office/powerpoint/2010/main" val="1098837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
            </a:r>
            <a:br>
              <a:rPr lang="nl-NL" dirty="0" smtClean="0"/>
            </a:br>
            <a:r>
              <a:rPr lang="nl-NL" dirty="0" smtClean="0"/>
              <a:t>BGZ</a:t>
            </a:r>
            <a:r>
              <a:rPr lang="nl-NL" dirty="0"/>
              <a:t>:	4 werkprocessen</a:t>
            </a:r>
            <a:br>
              <a:rPr lang="nl-NL" dirty="0"/>
            </a:br>
            <a:endParaRPr lang="nl-NL" dirty="0"/>
          </a:p>
        </p:txBody>
      </p:sp>
      <p:sp>
        <p:nvSpPr>
          <p:cNvPr id="3" name="Tijdelijke aanduiding voor inhoud 2"/>
          <p:cNvSpPr>
            <a:spLocks noGrp="1"/>
          </p:cNvSpPr>
          <p:nvPr>
            <p:ph sz="quarter" idx="1"/>
          </p:nvPr>
        </p:nvSpPr>
        <p:spPr/>
        <p:txBody>
          <a:bodyPr>
            <a:normAutofit/>
          </a:bodyPr>
          <a:lstStyle/>
          <a:p>
            <a:r>
              <a:rPr lang="nl-NL" sz="2400" dirty="0" smtClean="0"/>
              <a:t>Ondersteunt </a:t>
            </a:r>
            <a:r>
              <a:rPr lang="nl-NL" sz="2400" dirty="0"/>
              <a:t>en motiveert een groep cliënten </a:t>
            </a:r>
            <a:r>
              <a:rPr lang="nl-NL" sz="2400" dirty="0" smtClean="0"/>
              <a:t>bij activiteiten</a:t>
            </a:r>
            <a:endParaRPr lang="nl-NL" sz="2400" dirty="0"/>
          </a:p>
          <a:p>
            <a:r>
              <a:rPr lang="nl-NL" sz="2400" dirty="0" smtClean="0"/>
              <a:t>Ondersteunt</a:t>
            </a:r>
            <a:r>
              <a:rPr lang="nl-NL" sz="2400" dirty="0"/>
              <a:t>, informeert en adviseert de cliënt en</a:t>
            </a:r>
          </a:p>
          <a:p>
            <a:pPr marL="0" indent="0">
              <a:buNone/>
            </a:pPr>
            <a:r>
              <a:rPr lang="nl-NL" sz="2400" dirty="0" smtClean="0"/>
              <a:t>    naastbetrokkenen </a:t>
            </a:r>
            <a:r>
              <a:rPr lang="nl-NL" sz="2400" dirty="0"/>
              <a:t>bij het behouden en stimuleren van</a:t>
            </a:r>
          </a:p>
          <a:p>
            <a:pPr marL="0" indent="0">
              <a:buNone/>
            </a:pPr>
            <a:r>
              <a:rPr lang="nl-NL" sz="2400" dirty="0" smtClean="0"/>
              <a:t>    de </a:t>
            </a:r>
            <a:r>
              <a:rPr lang="nl-NL" sz="2400" dirty="0"/>
              <a:t>ontwikkeling</a:t>
            </a:r>
          </a:p>
          <a:p>
            <a:r>
              <a:rPr lang="nl-NL" sz="2400" dirty="0" smtClean="0"/>
              <a:t>Voert </a:t>
            </a:r>
            <a:r>
              <a:rPr lang="nl-NL" sz="2400" dirty="0"/>
              <a:t>verpleegtechnische handelingen uit</a:t>
            </a:r>
          </a:p>
          <a:p>
            <a:r>
              <a:rPr lang="nl-NL" sz="2400" dirty="0" smtClean="0"/>
              <a:t>Begeleidt </a:t>
            </a:r>
            <a:r>
              <a:rPr lang="nl-NL" sz="2400" dirty="0"/>
              <a:t>nieuwe collega's, stagiaires en/of vrijwilligers</a:t>
            </a:r>
          </a:p>
        </p:txBody>
      </p:sp>
    </p:spTree>
    <p:extLst>
      <p:ext uri="{BB962C8B-B14F-4D97-AF65-F5344CB8AC3E}">
        <p14:creationId xmlns:p14="http://schemas.microsoft.com/office/powerpoint/2010/main" val="2987599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
            </a:r>
            <a:br>
              <a:rPr lang="nl-NL" dirty="0" smtClean="0"/>
            </a:br>
            <a:r>
              <a:rPr lang="nl-NL" dirty="0" smtClean="0"/>
              <a:t/>
            </a:r>
            <a:br>
              <a:rPr lang="nl-NL" dirty="0" smtClean="0"/>
            </a:br>
            <a:r>
              <a:rPr lang="nl-NL" dirty="0" smtClean="0"/>
              <a:t>PBGZ</a:t>
            </a:r>
            <a:r>
              <a:rPr lang="nl-NL" dirty="0"/>
              <a:t>: 	8 werkprocessen</a:t>
            </a:r>
            <a:br>
              <a:rPr lang="nl-NL" dirty="0"/>
            </a:br>
            <a:r>
              <a:rPr lang="nl-NL" dirty="0"/>
              <a:t/>
            </a:r>
            <a:br>
              <a:rPr lang="nl-NL" dirty="0"/>
            </a:br>
            <a:endParaRPr lang="nl-NL" dirty="0"/>
          </a:p>
        </p:txBody>
      </p:sp>
      <p:sp>
        <p:nvSpPr>
          <p:cNvPr id="3" name="Tijdelijke aanduiding voor inhoud 2"/>
          <p:cNvSpPr>
            <a:spLocks noGrp="1"/>
          </p:cNvSpPr>
          <p:nvPr>
            <p:ph sz="quarter" idx="1"/>
          </p:nvPr>
        </p:nvSpPr>
        <p:spPr/>
        <p:txBody>
          <a:bodyPr>
            <a:normAutofit fontScale="92500" lnSpcReduction="20000"/>
          </a:bodyPr>
          <a:lstStyle/>
          <a:p>
            <a:r>
              <a:rPr lang="nl-NL" dirty="0"/>
              <a:t>Stelt het ondersteuningsplan op</a:t>
            </a:r>
          </a:p>
          <a:p>
            <a:r>
              <a:rPr lang="nl-NL" dirty="0" smtClean="0"/>
              <a:t>Ondersteunt </a:t>
            </a:r>
            <a:r>
              <a:rPr lang="nl-NL" dirty="0"/>
              <a:t>cliënt/naastbetrokkenen bij het </a:t>
            </a:r>
            <a:r>
              <a:rPr lang="nl-NL" dirty="0" smtClean="0"/>
              <a:t>voeren van </a:t>
            </a:r>
            <a:r>
              <a:rPr lang="nl-NL" dirty="0"/>
              <a:t>de regie</a:t>
            </a:r>
          </a:p>
          <a:p>
            <a:r>
              <a:rPr lang="nl-NL" dirty="0" smtClean="0"/>
              <a:t>Ondersteunt </a:t>
            </a:r>
            <a:r>
              <a:rPr lang="nl-NL" dirty="0"/>
              <a:t>en motiveert een groep cliënten </a:t>
            </a:r>
            <a:r>
              <a:rPr lang="nl-NL" dirty="0" smtClean="0"/>
              <a:t>bij activiteiten</a:t>
            </a:r>
            <a:endParaRPr lang="nl-NL" dirty="0"/>
          </a:p>
          <a:p>
            <a:r>
              <a:rPr lang="nl-NL" dirty="0" smtClean="0"/>
              <a:t>Ondersteunt </a:t>
            </a:r>
            <a:r>
              <a:rPr lang="nl-NL" dirty="0"/>
              <a:t>de cliënt bij het leggen en onderhouden</a:t>
            </a:r>
          </a:p>
          <a:p>
            <a:pPr marL="0" indent="0">
              <a:buNone/>
            </a:pPr>
            <a:r>
              <a:rPr lang="nl-NL" dirty="0" smtClean="0"/>
              <a:t>    van </a:t>
            </a:r>
            <a:r>
              <a:rPr lang="nl-NL" dirty="0"/>
              <a:t>contacten en betrekt naastbetrokkenen</a:t>
            </a:r>
          </a:p>
          <a:p>
            <a:r>
              <a:rPr lang="nl-NL" dirty="0" smtClean="0"/>
              <a:t>Voert </a:t>
            </a:r>
            <a:r>
              <a:rPr lang="nl-NL" dirty="0"/>
              <a:t>verpleegtechnische handelingen uit</a:t>
            </a:r>
          </a:p>
          <a:p>
            <a:r>
              <a:rPr lang="nl-NL" dirty="0" smtClean="0"/>
              <a:t>Voert </a:t>
            </a:r>
            <a:r>
              <a:rPr lang="nl-NL" dirty="0"/>
              <a:t>beheertaken uit</a:t>
            </a:r>
          </a:p>
          <a:p>
            <a:r>
              <a:rPr lang="nl-NL" dirty="0" smtClean="0"/>
              <a:t>Voert </a:t>
            </a:r>
            <a:r>
              <a:rPr lang="nl-NL" dirty="0"/>
              <a:t>coördinerende taken uit</a:t>
            </a:r>
          </a:p>
          <a:p>
            <a:r>
              <a:rPr lang="nl-NL" dirty="0" smtClean="0"/>
              <a:t>Begeleidt </a:t>
            </a:r>
            <a:r>
              <a:rPr lang="nl-NL" dirty="0"/>
              <a:t>nieuwe collega's, stagiaires en/of vrijwilligers</a:t>
            </a:r>
            <a:endParaRPr lang="nl-NL" sz="2400" dirty="0"/>
          </a:p>
        </p:txBody>
      </p:sp>
    </p:spTree>
    <p:extLst>
      <p:ext uri="{BB962C8B-B14F-4D97-AF65-F5344CB8AC3E}">
        <p14:creationId xmlns:p14="http://schemas.microsoft.com/office/powerpoint/2010/main" val="19019905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
            </a:r>
            <a:br>
              <a:rPr lang="nl-NL" dirty="0" smtClean="0"/>
            </a:br>
            <a:r>
              <a:rPr lang="nl-NL" dirty="0" smtClean="0"/>
              <a:t/>
            </a:r>
            <a:br>
              <a:rPr lang="nl-NL" dirty="0" smtClean="0"/>
            </a:br>
            <a:r>
              <a:rPr lang="nl-NL" dirty="0" smtClean="0"/>
              <a:t/>
            </a:r>
            <a:br>
              <a:rPr lang="nl-NL" dirty="0" smtClean="0"/>
            </a:br>
            <a:r>
              <a:rPr lang="nl-NL" dirty="0" smtClean="0"/>
              <a:t>BSD</a:t>
            </a:r>
            <a:r>
              <a:rPr lang="nl-NL" dirty="0"/>
              <a:t>:	3 werkprocessen</a:t>
            </a:r>
            <a:br>
              <a:rPr lang="nl-NL" dirty="0"/>
            </a:br>
            <a:r>
              <a:rPr lang="nl-NL" dirty="0"/>
              <a:t/>
            </a:r>
            <a:br>
              <a:rPr lang="nl-NL" dirty="0"/>
            </a:br>
            <a:r>
              <a:rPr lang="nl-NL" dirty="0"/>
              <a:t/>
            </a:r>
            <a:br>
              <a:rPr lang="nl-NL" dirty="0"/>
            </a:br>
            <a:endParaRPr lang="nl-NL" dirty="0"/>
          </a:p>
        </p:txBody>
      </p:sp>
      <p:sp>
        <p:nvSpPr>
          <p:cNvPr id="3" name="Tijdelijke aanduiding voor inhoud 2"/>
          <p:cNvSpPr>
            <a:spLocks noGrp="1"/>
          </p:cNvSpPr>
          <p:nvPr>
            <p:ph sz="quarter" idx="1"/>
          </p:nvPr>
        </p:nvSpPr>
        <p:spPr/>
        <p:txBody>
          <a:bodyPr>
            <a:normAutofit/>
          </a:bodyPr>
          <a:lstStyle/>
          <a:p>
            <a:r>
              <a:rPr lang="nl-NL" dirty="0"/>
              <a:t>Levert een bijdrage aan het ondersteuningsplan</a:t>
            </a:r>
          </a:p>
          <a:p>
            <a:r>
              <a:rPr lang="nl-NL" dirty="0" smtClean="0"/>
              <a:t>Begeleidt </a:t>
            </a:r>
            <a:r>
              <a:rPr lang="nl-NL" dirty="0"/>
              <a:t>specifieke doelgroepen en hun</a:t>
            </a:r>
          </a:p>
          <a:p>
            <a:pPr marL="0" indent="0">
              <a:buNone/>
            </a:pPr>
            <a:r>
              <a:rPr lang="nl-NL" dirty="0"/>
              <a:t> </a:t>
            </a:r>
            <a:r>
              <a:rPr lang="nl-NL" dirty="0" smtClean="0"/>
              <a:t>   naastbetrokkenen </a:t>
            </a:r>
            <a:r>
              <a:rPr lang="nl-NL" dirty="0"/>
              <a:t>bij (dagelijkse) activiteiten</a:t>
            </a:r>
          </a:p>
          <a:p>
            <a:r>
              <a:rPr lang="nl-NL" dirty="0" smtClean="0"/>
              <a:t>Ondersteunt </a:t>
            </a:r>
            <a:r>
              <a:rPr lang="nl-NL" dirty="0"/>
              <a:t>de cliënt gericht op </a:t>
            </a:r>
            <a:r>
              <a:rPr lang="nl-NL" dirty="0" smtClean="0"/>
              <a:t>zelfmanagement  en/of </a:t>
            </a:r>
            <a:r>
              <a:rPr lang="nl-NL" dirty="0"/>
              <a:t>maatschappelijke participatie</a:t>
            </a:r>
            <a:endParaRPr lang="nl-NL" sz="2400" dirty="0"/>
          </a:p>
        </p:txBody>
      </p:sp>
    </p:spTree>
    <p:extLst>
      <p:ext uri="{BB962C8B-B14F-4D97-AF65-F5344CB8AC3E}">
        <p14:creationId xmlns:p14="http://schemas.microsoft.com/office/powerpoint/2010/main" val="293318895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an">
  <a:themeElements>
    <a:clrScheme name="Media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cf8a85f5-dee1-4870-bbfd-631fe07bb329">Y3F2NH5K64HQ-74-3320</_dlc_DocId>
    <_dlc_DocIdUrl xmlns="cf8a85f5-dee1-4870-bbfd-631fe07bb329">
      <Url>https://o365zadkine.sharepoint.com/teams/ts02/MZ/_layouts/15/DocIdRedir.aspx?ID=Y3F2NH5K64HQ-74-3320</Url>
      <Description>Y3F2NH5K64HQ-74-3320</Description>
    </_dlc_DocIdUrl>
    <SharedWithUsers xmlns="6506f316-d6c4-40fc-a3e4-158b4b80d66b">
      <UserInfo>
        <DisplayName>Marijke Noordam</DisplayName>
        <AccountId>2598</AccountId>
        <AccountType/>
      </UserInfo>
    </SharedWithUsers>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248C595FCC594C42B39251F463820814" ma:contentTypeVersion="9" ma:contentTypeDescription="Een nieuw document maken." ma:contentTypeScope="" ma:versionID="30388ddeb4eb2bf7cbd8ea23093da10c">
  <xsd:schema xmlns:xsd="http://www.w3.org/2001/XMLSchema" xmlns:xs="http://www.w3.org/2001/XMLSchema" xmlns:p="http://schemas.microsoft.com/office/2006/metadata/properties" xmlns:ns2="cf8a85f5-dee1-4870-bbfd-631fe07bb329" xmlns:ns3="6506f316-d6c4-40fc-a3e4-158b4b80d66b" xmlns:ns4="52b88f1d-7d7e-48a8-a72b-fe07bb6f45ed" xmlns:ns5="4d66186f-5971-4371-a083-19a3f4a040d9" xmlns:ns6="7ac1da74-4b9e-4de4-85d5-e5e5e0b8e6b1" targetNamespace="http://schemas.microsoft.com/office/2006/metadata/properties" ma:root="true" ma:fieldsID="adc5fcee2cd38fc554c4afe8c9d77577" ns2:_="" ns3:_="" ns4:_="" ns5:_="" ns6:_="">
    <xsd:import namespace="cf8a85f5-dee1-4870-bbfd-631fe07bb329"/>
    <xsd:import namespace="6506f316-d6c4-40fc-a3e4-158b4b80d66b"/>
    <xsd:import namespace="52b88f1d-7d7e-48a8-a72b-fe07bb6f45ed"/>
    <xsd:import namespace="4d66186f-5971-4371-a083-19a3f4a040d9"/>
    <xsd:import namespace="7ac1da74-4b9e-4de4-85d5-e5e5e0b8e6b1"/>
    <xsd:element name="properties">
      <xsd:complexType>
        <xsd:sequence>
          <xsd:element name="documentManagement">
            <xsd:complexType>
              <xsd:all>
                <xsd:element ref="ns2:_dlc_DocId" minOccurs="0"/>
                <xsd:element ref="ns2:_dlc_DocIdUrl" minOccurs="0"/>
                <xsd:element ref="ns2:_dlc_DocIdPersistId" minOccurs="0"/>
                <xsd:element ref="ns3:SharedWithUsers" minOccurs="0"/>
                <xsd:element ref="ns4:SharingHintHash" minOccurs="0"/>
                <xsd:element ref="ns5:SharedWithDetails" minOccurs="0"/>
                <xsd:element ref="ns5:LastSharedByUser" minOccurs="0"/>
                <xsd:element ref="ns5:LastSharedByTime" minOccurs="0"/>
                <xsd:element ref="ns6:MediaServiceMetadata" minOccurs="0"/>
                <xsd:element ref="ns6:MediaServiceFastMetadata" minOccurs="0"/>
                <xsd:element ref="ns6: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f8a85f5-dee1-4870-bbfd-631fe07bb329" elementFormDefault="qualified">
    <xsd:import namespace="http://schemas.microsoft.com/office/2006/documentManagement/types"/>
    <xsd:import namespace="http://schemas.microsoft.com/office/infopath/2007/PartnerControls"/>
    <xsd:element name="_dlc_DocId" ma:index="8" nillable="true" ma:displayName="Waarde van de document-id" ma:description="De waarde van de document-id die aan dit item is toegewezen." ma:internalName="_dlc_DocId" ma:readOnly="true">
      <xsd:simpleType>
        <xsd:restriction base="dms:Text"/>
      </xsd:simpleType>
    </xsd:element>
    <xsd:element name="_dlc_DocIdUrl" ma:index="9" nillable="true" ma:displayName="Document-id" ma:description="Permanente koppeling naar dit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6506f316-d6c4-40fc-a3e4-158b4b80d66b" elementFormDefault="qualified">
    <xsd:import namespace="http://schemas.microsoft.com/office/2006/documentManagement/types"/>
    <xsd:import namespace="http://schemas.microsoft.com/office/infopath/2007/PartnerControls"/>
    <xsd:element name="SharedWithUsers" ma:index="11"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2b88f1d-7d7e-48a8-a72b-fe07bb6f45ed" elementFormDefault="qualified">
    <xsd:import namespace="http://schemas.microsoft.com/office/2006/documentManagement/types"/>
    <xsd:import namespace="http://schemas.microsoft.com/office/infopath/2007/PartnerControls"/>
    <xsd:element name="SharingHintHash" ma:index="12" nillable="true" ma:displayName="Hint-hash delen"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d66186f-5971-4371-a083-19a3f4a040d9" elementFormDefault="qualified">
    <xsd:import namespace="http://schemas.microsoft.com/office/2006/documentManagement/types"/>
    <xsd:import namespace="http://schemas.microsoft.com/office/infopath/2007/PartnerControls"/>
    <xsd:element name="SharedWithDetails" ma:index="13" nillable="true" ma:displayName="Gedeeld met details" ma:internalName="SharedWithDetails" ma:readOnly="true">
      <xsd:simpleType>
        <xsd:restriction base="dms:Note">
          <xsd:maxLength value="255"/>
        </xsd:restriction>
      </xsd:simpleType>
    </xsd:element>
    <xsd:element name="LastSharedByUser" ma:index="14" nillable="true" ma:displayName="Laatst gedeeld, per gebruiker" ma:description="" ma:internalName="LastSharedByUser" ma:readOnly="true">
      <xsd:simpleType>
        <xsd:restriction base="dms:Note">
          <xsd:maxLength value="255"/>
        </xsd:restriction>
      </xsd:simpleType>
    </xsd:element>
    <xsd:element name="LastSharedByTime" ma:index="15" nillable="true" ma:displayName="Laatst gedeeld, per tijdstip"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7ac1da74-4b9e-4de4-85d5-e5e5e0b8e6b1" elementFormDefault="qualified">
    <xsd:import namespace="http://schemas.microsoft.com/office/2006/documentManagement/types"/>
    <xsd:import namespace="http://schemas.microsoft.com/office/infopath/2007/PartnerControls"/>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A5F4375-3649-41F2-9D74-8B96F82B1331}">
  <ds:schemaRefs>
    <ds:schemaRef ds:uri="http://purl.org/dc/elements/1.1/"/>
    <ds:schemaRef ds:uri="cf8a85f5-dee1-4870-bbfd-631fe07bb329"/>
    <ds:schemaRef ds:uri="http://schemas.microsoft.com/office/2006/metadata/properties"/>
    <ds:schemaRef ds:uri="6506f316-d6c4-40fc-a3e4-158b4b80d66b"/>
    <ds:schemaRef ds:uri="http://schemas.microsoft.com/office/2006/documentManagement/types"/>
    <ds:schemaRef ds:uri="52b88f1d-7d7e-48a8-a72b-fe07bb6f45ed"/>
    <ds:schemaRef ds:uri="http://schemas.openxmlformats.org/package/2006/metadata/core-properties"/>
    <ds:schemaRef ds:uri="http://purl.org/dc/terms/"/>
    <ds:schemaRef ds:uri="http://schemas.microsoft.com/office/infopath/2007/PartnerControls"/>
    <ds:schemaRef ds:uri="http://www.w3.org/XML/1998/namespace"/>
    <ds:schemaRef ds:uri="7ac1da74-4b9e-4de4-85d5-e5e5e0b8e6b1"/>
    <ds:schemaRef ds:uri="4d66186f-5971-4371-a083-19a3f4a040d9"/>
    <ds:schemaRef ds:uri="http://purl.org/dc/dcmitype/"/>
  </ds:schemaRefs>
</ds:datastoreItem>
</file>

<file path=customXml/itemProps2.xml><?xml version="1.0" encoding="utf-8"?>
<ds:datastoreItem xmlns:ds="http://schemas.openxmlformats.org/officeDocument/2006/customXml" ds:itemID="{33098B3F-0A40-465F-AF8F-3594D38C9821}">
  <ds:schemaRefs>
    <ds:schemaRef ds:uri="http://schemas.microsoft.com/sharepoint/events"/>
  </ds:schemaRefs>
</ds:datastoreItem>
</file>

<file path=customXml/itemProps3.xml><?xml version="1.0" encoding="utf-8"?>
<ds:datastoreItem xmlns:ds="http://schemas.openxmlformats.org/officeDocument/2006/customXml" ds:itemID="{4ACE54C1-A971-49B5-845E-C5DDB432EC89}">
  <ds:schemaRefs>
    <ds:schemaRef ds:uri="http://schemas.microsoft.com/sharepoint/v3/contenttype/forms"/>
  </ds:schemaRefs>
</ds:datastoreItem>
</file>

<file path=customXml/itemProps4.xml><?xml version="1.0" encoding="utf-8"?>
<ds:datastoreItem xmlns:ds="http://schemas.openxmlformats.org/officeDocument/2006/customXml" ds:itemID="{2EC1C3A5-0179-4AF0-BBE3-1A62A0975D4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f8a85f5-dee1-4870-bbfd-631fe07bb329"/>
    <ds:schemaRef ds:uri="6506f316-d6c4-40fc-a3e4-158b4b80d66b"/>
    <ds:schemaRef ds:uri="52b88f1d-7d7e-48a8-a72b-fe07bb6f45ed"/>
    <ds:schemaRef ds:uri="4d66186f-5971-4371-a083-19a3f4a040d9"/>
    <ds:schemaRef ds:uri="7ac1da74-4b9e-4de4-85d5-e5e5e0b8e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446</TotalTime>
  <Words>1407</Words>
  <Application>Microsoft Office PowerPoint</Application>
  <PresentationFormat>Diavoorstelling (4:3)</PresentationFormat>
  <Paragraphs>295</Paragraphs>
  <Slides>36</Slides>
  <Notes>0</Notes>
  <HiddenSlides>0</HiddenSlides>
  <MMClips>0</MMClips>
  <ScaleCrop>false</ScaleCrop>
  <HeadingPairs>
    <vt:vector size="6" baseType="variant">
      <vt:variant>
        <vt:lpstr>Gebruikte lettertypen</vt:lpstr>
      </vt:variant>
      <vt:variant>
        <vt:i4>7</vt:i4>
      </vt:variant>
      <vt:variant>
        <vt:lpstr>Thema</vt:lpstr>
      </vt:variant>
      <vt:variant>
        <vt:i4>1</vt:i4>
      </vt:variant>
      <vt:variant>
        <vt:lpstr>Diatitels</vt:lpstr>
      </vt:variant>
      <vt:variant>
        <vt:i4>36</vt:i4>
      </vt:variant>
    </vt:vector>
  </HeadingPairs>
  <TitlesOfParts>
    <vt:vector size="44" baseType="lpstr">
      <vt:lpstr>Arial</vt:lpstr>
      <vt:lpstr>Arial Unicode MS</vt:lpstr>
      <vt:lpstr>Calibri</vt:lpstr>
      <vt:lpstr>Times New Roman</vt:lpstr>
      <vt:lpstr>Tw Cen MT</vt:lpstr>
      <vt:lpstr>Wingdings</vt:lpstr>
      <vt:lpstr>Wingdings 2</vt:lpstr>
      <vt:lpstr>Mediaan</vt:lpstr>
      <vt:lpstr>examentraining basisdeel</vt:lpstr>
      <vt:lpstr>Programma</vt:lpstr>
      <vt:lpstr>Opleidingen MZ</vt:lpstr>
      <vt:lpstr>Opleidingen MZ</vt:lpstr>
      <vt:lpstr>Werkprocessen basisdeel</vt:lpstr>
      <vt:lpstr>Profieldeel niveau 3 en 4 </vt:lpstr>
      <vt:lpstr> BGZ: 4 werkprocessen </vt:lpstr>
      <vt:lpstr>  PBGZ:  8 werkprocessen  </vt:lpstr>
      <vt:lpstr>   BSD: 3 werkprocessen   </vt:lpstr>
      <vt:lpstr>   PBSD: 6 werkprocessen   </vt:lpstr>
      <vt:lpstr>   AMGGZ: 6 werkprocessen   </vt:lpstr>
      <vt:lpstr>   TB: 7 werkprocessen   </vt:lpstr>
      <vt:lpstr>Examineren: voorbeeld examenoverzicht</vt:lpstr>
      <vt:lpstr>Examineren: examenoverzicht</vt:lpstr>
      <vt:lpstr>Examineren: werkprocessen</vt:lpstr>
      <vt:lpstr>Wanneer mag de student beginnen met het examen?</vt:lpstr>
      <vt:lpstr>Procedure startbewijs</vt:lpstr>
      <vt:lpstr>Planningsformulier examen</vt:lpstr>
      <vt:lpstr>Rol van de examinator</vt:lpstr>
      <vt:lpstr>Examineren: beoordelen</vt:lpstr>
      <vt:lpstr>Examineren: beoordelen</vt:lpstr>
      <vt:lpstr>Examineren: beoordelen</vt:lpstr>
      <vt:lpstr>Examineren: beoordelen</vt:lpstr>
      <vt:lpstr>Examineren: beoordelen</vt:lpstr>
      <vt:lpstr>Examineren: O/V/G</vt:lpstr>
      <vt:lpstr>Examineren: O/V/G</vt:lpstr>
      <vt:lpstr>Examineren: O/V/G</vt:lpstr>
      <vt:lpstr>Examineren: cesuur</vt:lpstr>
      <vt:lpstr>Herkansingen</vt:lpstr>
      <vt:lpstr>Inzien examen</vt:lpstr>
      <vt:lpstr>Student wil bezwaar maken</vt:lpstr>
      <vt:lpstr>Afmeldprocedure</vt:lpstr>
      <vt:lpstr>Onregelmatigheid</vt:lpstr>
      <vt:lpstr>Onregelmatigheid</vt:lpstr>
      <vt:lpstr> Diplomaeisen niveau 3 </vt:lpstr>
      <vt:lpstr> Diplomaeisen niveau 4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Beoordelen consortium</dc:title>
  <dc:creator>Hans Kampers</dc:creator>
  <cp:lastModifiedBy>Esther Gouweloos</cp:lastModifiedBy>
  <cp:revision>44</cp:revision>
  <dcterms:modified xsi:type="dcterms:W3CDTF">2019-01-22T11:57:01Z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0x010100248C595FCC594C42B39251F463820814</vt:lpwstr>
  </property>
  <property fmtid="{D5CDD505-2E9C-101B-9397-08002B2CF9AE}" pid="3" name="_dlc_DocIdItemGuid">
    <vt:lpwstr>b6b04055-5392-4879-98b0-eeef8c6932a9</vt:lpwstr>
  </property>
</Properties>
</file>